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15" r:id="rId2"/>
    <p:sldId id="729" r:id="rId3"/>
    <p:sldId id="719" r:id="rId4"/>
    <p:sldId id="718" r:id="rId5"/>
    <p:sldId id="720" r:id="rId6"/>
    <p:sldId id="395" r:id="rId7"/>
    <p:sldId id="721" r:id="rId8"/>
    <p:sldId id="394" r:id="rId9"/>
    <p:sldId id="717" r:id="rId10"/>
    <p:sldId id="722" r:id="rId11"/>
    <p:sldId id="723" r:id="rId12"/>
    <p:sldId id="724" r:id="rId13"/>
    <p:sldId id="727" r:id="rId14"/>
    <p:sldId id="725" r:id="rId15"/>
    <p:sldId id="726" r:id="rId16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/>
    <p:restoredTop sz="96405"/>
  </p:normalViewPr>
  <p:slideViewPr>
    <p:cSldViewPr snapToGrid="0">
      <p:cViewPr varScale="1">
        <p:scale>
          <a:sx n="127" d="100"/>
          <a:sy n="127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Document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314117985975</c:v>
                </c:pt>
                <c:pt idx="1">
                  <c:v>161311456901</c:v>
                </c:pt>
                <c:pt idx="2">
                  <c:v>145000005113</c:v>
                </c:pt>
                <c:pt idx="3">
                  <c:v>133438902488</c:v>
                </c:pt>
                <c:pt idx="4">
                  <c:v>127792534095</c:v>
                </c:pt>
                <c:pt idx="5">
                  <c:v>122768411930</c:v>
                </c:pt>
                <c:pt idx="6">
                  <c:v>115510898849</c:v>
                </c:pt>
                <c:pt idx="7">
                  <c:v>110737711483</c:v>
                </c:pt>
                <c:pt idx="8">
                  <c:v>105580041122</c:v>
                </c:pt>
                <c:pt idx="9">
                  <c:v>101106761860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E-0148-BC5F-8437FA7E8F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18499334390.543877</c:v>
                </c:pt>
                <c:pt idx="1">
                  <c:v>12619899501.676964</c:v>
                </c:pt>
                <c:pt idx="2">
                  <c:v>18811503378.522121</c:v>
                </c:pt>
                <c:pt idx="3">
                  <c:v>20528912380.769466</c:v>
                </c:pt>
                <c:pt idx="4">
                  <c:v>22974105480.330791</c:v>
                </c:pt>
                <c:pt idx="5">
                  <c:v>25728081324.447773</c:v>
                </c:pt>
                <c:pt idx="6">
                  <c:v>28679706260.835873</c:v>
                </c:pt>
                <c:pt idx="7">
                  <c:v>32642442222.50193</c:v>
                </c:pt>
                <c:pt idx="8">
                  <c:v>33840150881.670391</c:v>
                </c:pt>
                <c:pt idx="9">
                  <c:v>35082193071.767021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E-0148-BC5F-8437FA7E8F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16796812448.842592</c:v>
                </c:pt>
                <c:pt idx="1">
                  <c:v>11192719011.776985</c:v>
                </c:pt>
                <c:pt idx="2">
                  <c:v>11199922843.374126</c:v>
                </c:pt>
                <c:pt idx="3">
                  <c:v>11181906539.995293</c:v>
                </c:pt>
                <c:pt idx="4">
                  <c:v>11251121165.220163</c:v>
                </c:pt>
                <c:pt idx="5">
                  <c:v>11221154684.106146</c:v>
                </c:pt>
                <c:pt idx="6">
                  <c:v>11154660568.06155</c:v>
                </c:pt>
                <c:pt idx="7">
                  <c:v>11137905696.373848</c:v>
                </c:pt>
                <c:pt idx="8">
                  <c:v>11167682986.85034</c:v>
                </c:pt>
                <c:pt idx="9">
                  <c:v>11241178901.653955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E-0148-BC5F-8437FA7E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8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Publishing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267131368199.12946</c:v>
                </c:pt>
                <c:pt idx="1">
                  <c:v>173440136281.35709</c:v>
                </c:pt>
                <c:pt idx="2">
                  <c:v>174177382419.73575</c:v>
                </c:pt>
                <c:pt idx="3">
                  <c:v>161818829111.08847</c:v>
                </c:pt>
                <c:pt idx="4">
                  <c:v>156251883512.2305</c:v>
                </c:pt>
                <c:pt idx="5">
                  <c:v>151687754277.74835</c:v>
                </c:pt>
                <c:pt idx="6">
                  <c:v>147957474609.63635</c:v>
                </c:pt>
                <c:pt idx="7">
                  <c:v>143788515636.3049</c:v>
                </c:pt>
                <c:pt idx="8">
                  <c:v>139362816434.05829</c:v>
                </c:pt>
                <c:pt idx="9">
                  <c:v>135498804618.43581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5-4942-BED3-95157E40A1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7406064378.0843515</c:v>
                </c:pt>
                <c:pt idx="1">
                  <c:v>6144293944.3963385</c:v>
                </c:pt>
                <c:pt idx="2">
                  <c:v>9672983670.5714092</c:v>
                </c:pt>
                <c:pt idx="3">
                  <c:v>10542205008.565502</c:v>
                </c:pt>
                <c:pt idx="4">
                  <c:v>11447845362.135315</c:v>
                </c:pt>
                <c:pt idx="5">
                  <c:v>12651507492.675247</c:v>
                </c:pt>
                <c:pt idx="6">
                  <c:v>14470759708.692608</c:v>
                </c:pt>
                <c:pt idx="7">
                  <c:v>16006169026.101755</c:v>
                </c:pt>
                <c:pt idx="8">
                  <c:v>16609296120.833149</c:v>
                </c:pt>
                <c:pt idx="9">
                  <c:v>17261282871.695717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5-4942-BED3-95157E40A1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2726037586.0020204</c:v>
                </c:pt>
                <c:pt idx="1">
                  <c:v>2590162436.960227</c:v>
                </c:pt>
                <c:pt idx="2">
                  <c:v>2978404819.6718988</c:v>
                </c:pt>
                <c:pt idx="3">
                  <c:v>3276070983.0760078</c:v>
                </c:pt>
                <c:pt idx="4">
                  <c:v>3538020790.8596697</c:v>
                </c:pt>
                <c:pt idx="5">
                  <c:v>3820920831.72961</c:v>
                </c:pt>
                <c:pt idx="6">
                  <c:v>4011938697.45473</c:v>
                </c:pt>
                <c:pt idx="7">
                  <c:v>4212481887.9612026</c:v>
                </c:pt>
                <c:pt idx="8">
                  <c:v>4423050332.6330509</c:v>
                </c:pt>
                <c:pt idx="9">
                  <c:v>4644145225.2965908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5-4942-BED3-95157E40A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8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Packaging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Offset, Flexo, etc.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1444198716408.498</c:v>
                </c:pt>
                <c:pt idx="1">
                  <c:v>1493167777218.855</c:v>
                </c:pt>
                <c:pt idx="2">
                  <c:v>1531372371776.3499</c:v>
                </c:pt>
                <c:pt idx="3">
                  <c:v>1570158054350.4045</c:v>
                </c:pt>
                <c:pt idx="4">
                  <c:v>1600573948614.8359</c:v>
                </c:pt>
                <c:pt idx="5">
                  <c:v>1631625889225.4507</c:v>
                </c:pt>
                <c:pt idx="6">
                  <c:v>1663328002427.6553</c:v>
                </c:pt>
                <c:pt idx="7">
                  <c:v>1695694744885.9656</c:v>
                </c:pt>
                <c:pt idx="8">
                  <c:v>1728740911786.5603</c:v>
                </c:pt>
                <c:pt idx="9">
                  <c:v>1762481645147.2871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9-8545-AD51-14209D88F7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492698521.51603198</c:v>
                </c:pt>
                <c:pt idx="1">
                  <c:v>643224681.60727763</c:v>
                </c:pt>
                <c:pt idx="2">
                  <c:v>1041049865.3154378</c:v>
                </c:pt>
                <c:pt idx="3">
                  <c:v>1812182506.7625678</c:v>
                </c:pt>
                <c:pt idx="4">
                  <c:v>2977405704.1565905</c:v>
                </c:pt>
                <c:pt idx="5">
                  <c:v>4613689218.5967979</c:v>
                </c:pt>
                <c:pt idx="6">
                  <c:v>6785789026.8080063</c:v>
                </c:pt>
                <c:pt idx="7">
                  <c:v>9806133431.8655853</c:v>
                </c:pt>
                <c:pt idx="8">
                  <c:v>10888789259.117327</c:v>
                </c:pt>
                <c:pt idx="9">
                  <c:v>12079427275.36652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9-8545-AD51-14209D88F7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1085166146.9786377</c:v>
                </c:pt>
                <c:pt idx="1">
                  <c:v>1226417079.7048137</c:v>
                </c:pt>
                <c:pt idx="2">
                  <c:v>1412818654.5288191</c:v>
                </c:pt>
                <c:pt idx="3">
                  <c:v>1352605135.2654364</c:v>
                </c:pt>
                <c:pt idx="4">
                  <c:v>1485219994.8392389</c:v>
                </c:pt>
                <c:pt idx="5">
                  <c:v>1619684812.1695299</c:v>
                </c:pt>
                <c:pt idx="6">
                  <c:v>1774469353.5534682</c:v>
                </c:pt>
                <c:pt idx="7">
                  <c:v>1949844500.0454946</c:v>
                </c:pt>
                <c:pt idx="8">
                  <c:v>2102603722.9490168</c:v>
                </c:pt>
                <c:pt idx="9">
                  <c:v>2254251535.3021393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9-8545-AD51-14209D88F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80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Document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0.8989847761591937</c:v>
                </c:pt>
                <c:pt idx="1">
                  <c:v>0.87136941286462877</c:v>
                </c:pt>
                <c:pt idx="2">
                  <c:v>0.82851733745056144</c:v>
                </c:pt>
                <c:pt idx="3">
                  <c:v>0.80798745132438454</c:v>
                </c:pt>
                <c:pt idx="4">
                  <c:v>0.78875632838576315</c:v>
                </c:pt>
                <c:pt idx="5">
                  <c:v>0.76865902744342363</c:v>
                </c:pt>
                <c:pt idx="6">
                  <c:v>0.74357527630425191</c:v>
                </c:pt>
                <c:pt idx="7">
                  <c:v>0.71666517112404082</c:v>
                </c:pt>
                <c:pt idx="8">
                  <c:v>0.70111913810222837</c:v>
                </c:pt>
                <c:pt idx="9">
                  <c:v>0.68579441143449649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CE-0148-BC5F-8437FA7E8F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0%</c:formatCode>
                <c:ptCount val="10"/>
                <c:pt idx="0">
                  <c:v>5.294386418070552E-2</c:v>
                </c:pt>
                <c:pt idx="1">
                  <c:v>6.8169952900095018E-2</c:v>
                </c:pt>
                <c:pt idx="2">
                  <c:v>0.10748728374505453</c:v>
                </c:pt>
                <c:pt idx="3">
                  <c:v>0.12430485625802554</c:v>
                </c:pt>
                <c:pt idx="4">
                  <c:v>0.14179991980706763</c:v>
                </c:pt>
                <c:pt idx="5">
                  <c:v>0.16108477464147106</c:v>
                </c:pt>
                <c:pt idx="6">
                  <c:v>0.18461912009795114</c:v>
                </c:pt>
                <c:pt idx="7">
                  <c:v>0.21125324993633507</c:v>
                </c:pt>
                <c:pt idx="8">
                  <c:v>0.22472028962358739</c:v>
                </c:pt>
                <c:pt idx="9">
                  <c:v>0.23795809011070859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CE-0148-BC5F-8437FA7E8F5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0%</c:formatCode>
                <c:ptCount val="10"/>
                <c:pt idx="0">
                  <c:v>4.8071359660100774E-2</c:v>
                </c:pt>
                <c:pt idx="1">
                  <c:v>6.0460634235276187E-2</c:v>
                </c:pt>
                <c:pt idx="2">
                  <c:v>6.3995378804384009E-2</c:v>
                </c:pt>
                <c:pt idx="3">
                  <c:v>6.770769241758981E-2</c:v>
                </c:pt>
                <c:pt idx="4">
                  <c:v>6.9443751807169343E-2</c:v>
                </c:pt>
                <c:pt idx="5">
                  <c:v>7.0256197915105248E-2</c:v>
                </c:pt>
                <c:pt idx="6">
                  <c:v>7.1805603597796919E-2</c:v>
                </c:pt>
                <c:pt idx="7">
                  <c:v>7.2081578939624191E-2</c:v>
                </c:pt>
                <c:pt idx="8">
                  <c:v>7.416057227418428E-2</c:v>
                </c:pt>
                <c:pt idx="9">
                  <c:v>7.6247498454794782E-2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CE-0148-BC5F-8437FA7E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Publishing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267131368199.12946</c:v>
                </c:pt>
                <c:pt idx="1">
                  <c:v>173440136281.35709</c:v>
                </c:pt>
                <c:pt idx="2">
                  <c:v>174177382419.73575</c:v>
                </c:pt>
                <c:pt idx="3">
                  <c:v>161818829111.08847</c:v>
                </c:pt>
                <c:pt idx="4">
                  <c:v>156251883512.2305</c:v>
                </c:pt>
                <c:pt idx="5">
                  <c:v>151687754277.74835</c:v>
                </c:pt>
                <c:pt idx="6">
                  <c:v>147957474609.63635</c:v>
                </c:pt>
                <c:pt idx="7">
                  <c:v>143788515636.3049</c:v>
                </c:pt>
                <c:pt idx="8">
                  <c:v>139362816434.05829</c:v>
                </c:pt>
                <c:pt idx="9">
                  <c:v>135498804618.43581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5-4942-BED3-95157E40A1E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7406064378.0843515</c:v>
                </c:pt>
                <c:pt idx="1">
                  <c:v>6144293944.3963385</c:v>
                </c:pt>
                <c:pt idx="2">
                  <c:v>9672983670.5714092</c:v>
                </c:pt>
                <c:pt idx="3">
                  <c:v>10542205008.565502</c:v>
                </c:pt>
                <c:pt idx="4">
                  <c:v>11447845362.135315</c:v>
                </c:pt>
                <c:pt idx="5">
                  <c:v>12651507492.675247</c:v>
                </c:pt>
                <c:pt idx="6">
                  <c:v>14470759708.692608</c:v>
                </c:pt>
                <c:pt idx="7">
                  <c:v>16006169026.101755</c:v>
                </c:pt>
                <c:pt idx="8">
                  <c:v>16609296120.833149</c:v>
                </c:pt>
                <c:pt idx="9">
                  <c:v>17261282871.695717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5-4942-BED3-95157E40A1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2726037586.0020204</c:v>
                </c:pt>
                <c:pt idx="1">
                  <c:v>2590162436.960227</c:v>
                </c:pt>
                <c:pt idx="2">
                  <c:v>2978404819.6718988</c:v>
                </c:pt>
                <c:pt idx="3">
                  <c:v>3276070983.0760078</c:v>
                </c:pt>
                <c:pt idx="4">
                  <c:v>3538020790.8596697</c:v>
                </c:pt>
                <c:pt idx="5">
                  <c:v>3820920831.72961</c:v>
                </c:pt>
                <c:pt idx="6">
                  <c:v>4011938697.45473</c:v>
                </c:pt>
                <c:pt idx="7">
                  <c:v>4212481887.9612026</c:v>
                </c:pt>
                <c:pt idx="8">
                  <c:v>4423050332.6330509</c:v>
                </c:pt>
                <c:pt idx="9">
                  <c:v>4644145225.2965908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5-4942-BED3-95157E40A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Packaging M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, WW</a:t>
            </a:r>
          </a:p>
        </c:rich>
      </c:tx>
      <c:layout>
        <c:manualLayout>
          <c:xMode val="edge"/>
          <c:yMode val="edge"/>
          <c:x val="0.30627568588248366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Offset,Flexo, etc.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Sheet1!$B$2:$K$2</c:f>
              <c:numCache>
                <c:formatCode>#,##0</c:formatCode>
                <c:ptCount val="10"/>
                <c:pt idx="0">
                  <c:v>1444198716408.498</c:v>
                </c:pt>
                <c:pt idx="1">
                  <c:v>1493167777218.855</c:v>
                </c:pt>
                <c:pt idx="2">
                  <c:v>1531372371776.3499</c:v>
                </c:pt>
                <c:pt idx="3">
                  <c:v>1570158054350.4045</c:v>
                </c:pt>
                <c:pt idx="4">
                  <c:v>1600573948614.8359</c:v>
                </c:pt>
                <c:pt idx="5">
                  <c:v>1631625889225.4507</c:v>
                </c:pt>
                <c:pt idx="6">
                  <c:v>1663328002427.6553</c:v>
                </c:pt>
                <c:pt idx="7">
                  <c:v>1695694744885.9656</c:v>
                </c:pt>
                <c:pt idx="8">
                  <c:v>1728740911786.5603</c:v>
                </c:pt>
                <c:pt idx="9">
                  <c:v>1762481645147.2871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9-8545-AD51-14209D88F7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Inkjet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Sheet1!$B$3:$K$3</c:f>
              <c:numCache>
                <c:formatCode>#,##0</c:formatCode>
                <c:ptCount val="10"/>
                <c:pt idx="0">
                  <c:v>492698521.51603198</c:v>
                </c:pt>
                <c:pt idx="1">
                  <c:v>643224681.60727763</c:v>
                </c:pt>
                <c:pt idx="2">
                  <c:v>1041049865.3154378</c:v>
                </c:pt>
                <c:pt idx="3">
                  <c:v>1812182506.7625678</c:v>
                </c:pt>
                <c:pt idx="4">
                  <c:v>2977405704.1565905</c:v>
                </c:pt>
                <c:pt idx="5">
                  <c:v>4613689218.5967979</c:v>
                </c:pt>
                <c:pt idx="6">
                  <c:v>6785789026.8080063</c:v>
                </c:pt>
                <c:pt idx="7">
                  <c:v>9806133431.8655853</c:v>
                </c:pt>
                <c:pt idx="8">
                  <c:v>10888789259.117327</c:v>
                </c:pt>
                <c:pt idx="9">
                  <c:v>12079427275.36652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9-8545-AD51-14209D88F7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Toner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Sheet1!$B$4:$K$4</c:f>
              <c:numCache>
                <c:formatCode>#,##0</c:formatCode>
                <c:ptCount val="10"/>
                <c:pt idx="0">
                  <c:v>1085166146.9786377</c:v>
                </c:pt>
                <c:pt idx="1">
                  <c:v>1226417079.7048137</c:v>
                </c:pt>
                <c:pt idx="2">
                  <c:v>1412818654.5288191</c:v>
                </c:pt>
                <c:pt idx="3">
                  <c:v>1352605135.2654364</c:v>
                </c:pt>
                <c:pt idx="4">
                  <c:v>1485219994.8392389</c:v>
                </c:pt>
                <c:pt idx="5">
                  <c:v>1619684812.1695299</c:v>
                </c:pt>
                <c:pt idx="6">
                  <c:v>1774469353.5534682</c:v>
                </c:pt>
                <c:pt idx="7">
                  <c:v>1949844500.0454946</c:v>
                </c:pt>
                <c:pt idx="8">
                  <c:v>2102603722.9490168</c:v>
                </c:pt>
                <c:pt idx="9">
                  <c:v>2254251535.3021393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9-8545-AD51-14209D88F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8878288"/>
        <c:axId val="258879936"/>
      </c:barChart>
      <c:catAx>
        <c:axId val="25887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9936"/>
        <c:crosses val="autoZero"/>
        <c:auto val="1"/>
        <c:lblAlgn val="ctr"/>
        <c:lblOffset val="100"/>
        <c:noMultiLvlLbl val="0"/>
      </c:catAx>
      <c:valAx>
        <c:axId val="258879936"/>
        <c:scaling>
          <c:orientation val="minMax"/>
          <c:max val="1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7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Low-end Dye-Sub</c:v>
                </c:pt>
                <c:pt idx="1">
                  <c:v>Imprinting</c:v>
                </c:pt>
                <c:pt idx="2">
                  <c:v>Flexible Packaging</c:v>
                </c:pt>
                <c:pt idx="3">
                  <c:v>Folding Carton</c:v>
                </c:pt>
                <c:pt idx="4">
                  <c:v>Corrugated</c:v>
                </c:pt>
                <c:pt idx="5">
                  <c:v>Other</c:v>
                </c:pt>
                <c:pt idx="6">
                  <c:v>Direct-to-Garment</c:v>
                </c:pt>
                <c:pt idx="7">
                  <c:v>3D Printing</c:v>
                </c:pt>
                <c:pt idx="8">
                  <c:v>Textile</c:v>
                </c:pt>
                <c:pt idx="9">
                  <c:v>Ceramic Tiles</c:v>
                </c:pt>
                <c:pt idx="10">
                  <c:v>Decorative</c:v>
                </c:pt>
                <c:pt idx="11">
                  <c:v>Label</c:v>
                </c:pt>
                <c:pt idx="12">
                  <c:v>CAD EP &amp; IJ</c:v>
                </c:pt>
                <c:pt idx="13">
                  <c:v>WFG</c:v>
                </c:pt>
                <c:pt idx="14">
                  <c:v>Production Document</c:v>
                </c:pt>
              </c:strCache>
            </c:strRef>
          </c:cat>
          <c:val>
            <c:numRef>
              <c:f>Sheet1!$B$2:$B$16</c:f>
              <c:numCache>
                <c:formatCode>"$"#,##0</c:formatCode>
                <c:ptCount val="15"/>
                <c:pt idx="0">
                  <c:v>140.15045841082744</c:v>
                </c:pt>
                <c:pt idx="1">
                  <c:v>167.5728096</c:v>
                </c:pt>
                <c:pt idx="2">
                  <c:v>187.76969940000001</c:v>
                </c:pt>
                <c:pt idx="3">
                  <c:v>191.52706063500003</c:v>
                </c:pt>
                <c:pt idx="4">
                  <c:v>203.56207532975134</c:v>
                </c:pt>
                <c:pt idx="5">
                  <c:v>240.58638240000002</c:v>
                </c:pt>
                <c:pt idx="6">
                  <c:v>476.07835017750637</c:v>
                </c:pt>
                <c:pt idx="7">
                  <c:v>714.39120000000003</c:v>
                </c:pt>
                <c:pt idx="8">
                  <c:v>808.79936365458639</c:v>
                </c:pt>
                <c:pt idx="9">
                  <c:v>960.98923519999994</c:v>
                </c:pt>
                <c:pt idx="10">
                  <c:v>1062.0993692</c:v>
                </c:pt>
                <c:pt idx="11">
                  <c:v>1277.3407680645366</c:v>
                </c:pt>
                <c:pt idx="12">
                  <c:v>1333.8218898276359</c:v>
                </c:pt>
                <c:pt idx="13">
                  <c:v>3406.257047647538</c:v>
                </c:pt>
                <c:pt idx="14">
                  <c:v>5180.7103793931283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5-9842-8A1B-FECE719BF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39-1F4D-9007-E7D350CC7EA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39-1F4D-9007-E7D350CC7EAE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C39-1F4D-9007-E7D350CC7EA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39-1F4D-9007-E7D350CC7EAE}"/>
              </c:ext>
            </c:extLst>
          </c:dPt>
          <c:cat>
            <c:strRef>
              <c:f>Sheet1!$A$2:$A$16</c:f>
              <c:strCache>
                <c:ptCount val="15"/>
                <c:pt idx="0">
                  <c:v>Low-end Dye-Sub</c:v>
                </c:pt>
                <c:pt idx="1">
                  <c:v>Imprinting</c:v>
                </c:pt>
                <c:pt idx="2">
                  <c:v>Flexible Packaging</c:v>
                </c:pt>
                <c:pt idx="3">
                  <c:v>Folding Carton</c:v>
                </c:pt>
                <c:pt idx="4">
                  <c:v>Corrugated</c:v>
                </c:pt>
                <c:pt idx="5">
                  <c:v>Other</c:v>
                </c:pt>
                <c:pt idx="6">
                  <c:v>Direct-to-Garment</c:v>
                </c:pt>
                <c:pt idx="7">
                  <c:v>3D Printing</c:v>
                </c:pt>
                <c:pt idx="8">
                  <c:v>Textile</c:v>
                </c:pt>
                <c:pt idx="9">
                  <c:v>Ceramic Tiles</c:v>
                </c:pt>
                <c:pt idx="10">
                  <c:v>Decorative</c:v>
                </c:pt>
                <c:pt idx="11">
                  <c:v>Label</c:v>
                </c:pt>
                <c:pt idx="12">
                  <c:v>CAD EP &amp; IJ</c:v>
                </c:pt>
                <c:pt idx="13">
                  <c:v>WFG</c:v>
                </c:pt>
                <c:pt idx="14">
                  <c:v>Production Document</c:v>
                </c:pt>
              </c:strCache>
            </c:strRef>
          </c:cat>
          <c:val>
            <c:numRef>
              <c:f>Sheet1!$C$2:$C$16</c:f>
              <c:numCache>
                <c:formatCode>"$"#,##0</c:formatCode>
                <c:ptCount val="15"/>
                <c:pt idx="0">
                  <c:v>21.84954158917256</c:v>
                </c:pt>
                <c:pt idx="1">
                  <c:v>78.427190400000001</c:v>
                </c:pt>
                <c:pt idx="2">
                  <c:v>64.230300599999993</c:v>
                </c:pt>
                <c:pt idx="3">
                  <c:v>121.47293936499997</c:v>
                </c:pt>
                <c:pt idx="4">
                  <c:v>22.437924670248663</c:v>
                </c:pt>
                <c:pt idx="5">
                  <c:v>19.413617599999981</c:v>
                </c:pt>
                <c:pt idx="6">
                  <c:v>66.921649822493634</c:v>
                </c:pt>
                <c:pt idx="7">
                  <c:v>305.60879999999997</c:v>
                </c:pt>
                <c:pt idx="8">
                  <c:v>-145.79936365458639</c:v>
                </c:pt>
                <c:pt idx="9">
                  <c:v>74.010764800000061</c:v>
                </c:pt>
                <c:pt idx="10">
                  <c:v>-26.099369199999956</c:v>
                </c:pt>
                <c:pt idx="11">
                  <c:v>-21.340768064536633</c:v>
                </c:pt>
                <c:pt idx="12">
                  <c:v>-65.821889827635914</c:v>
                </c:pt>
                <c:pt idx="13">
                  <c:v>299.742952352462</c:v>
                </c:pt>
                <c:pt idx="14">
                  <c:v>18.289620606871722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9-1F4D-9007-E7D350CC7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012800"/>
        <c:axId val="1187059888"/>
      </c:barChart>
      <c:catAx>
        <c:axId val="80401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059888"/>
        <c:crosses val="autoZero"/>
        <c:auto val="1"/>
        <c:lblAlgn val="ctr"/>
        <c:lblOffset val="100"/>
        <c:noMultiLvlLbl val="0"/>
      </c:catAx>
      <c:valAx>
        <c:axId val="118705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01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Low-end Dye-Sub</c:v>
                </c:pt>
                <c:pt idx="1">
                  <c:v>Imprinting</c:v>
                </c:pt>
                <c:pt idx="2">
                  <c:v>Flexible Packaging</c:v>
                </c:pt>
                <c:pt idx="3">
                  <c:v>Folding Carton</c:v>
                </c:pt>
                <c:pt idx="4">
                  <c:v>Corrugated</c:v>
                </c:pt>
                <c:pt idx="5">
                  <c:v>Other</c:v>
                </c:pt>
                <c:pt idx="6">
                  <c:v>Direct-to-Garment</c:v>
                </c:pt>
                <c:pt idx="7">
                  <c:v>Production Document - Cut-sheet IJ</c:v>
                </c:pt>
                <c:pt idx="8">
                  <c:v>3D Printing</c:v>
                </c:pt>
                <c:pt idx="9">
                  <c:v>Textile</c:v>
                </c:pt>
                <c:pt idx="10">
                  <c:v>Ceramic Tiles</c:v>
                </c:pt>
                <c:pt idx="11">
                  <c:v>Decorative</c:v>
                </c:pt>
                <c:pt idx="12">
                  <c:v>Label</c:v>
                </c:pt>
                <c:pt idx="13">
                  <c:v>CAD EP &amp; IJ</c:v>
                </c:pt>
                <c:pt idx="14">
                  <c:v>Production Document - CFIJ</c:v>
                </c:pt>
                <c:pt idx="15">
                  <c:v>Production  - HELE MFP</c:v>
                </c:pt>
                <c:pt idx="16">
                  <c:v>Production Document  - DCP</c:v>
                </c:pt>
                <c:pt idx="17">
                  <c:v>WFG</c:v>
                </c:pt>
              </c:strCache>
            </c:strRef>
          </c:cat>
          <c:val>
            <c:numRef>
              <c:f>Sheet1!$B$2:$B$19</c:f>
              <c:numCache>
                <c:formatCode>"$"#,##0</c:formatCode>
                <c:ptCount val="18"/>
                <c:pt idx="0">
                  <c:v>162</c:v>
                </c:pt>
                <c:pt idx="1">
                  <c:v>246</c:v>
                </c:pt>
                <c:pt idx="2">
                  <c:v>252</c:v>
                </c:pt>
                <c:pt idx="3">
                  <c:v>313</c:v>
                </c:pt>
                <c:pt idx="4">
                  <c:v>226</c:v>
                </c:pt>
                <c:pt idx="5">
                  <c:v>260</c:v>
                </c:pt>
                <c:pt idx="6">
                  <c:v>543</c:v>
                </c:pt>
                <c:pt idx="7">
                  <c:v>883</c:v>
                </c:pt>
                <c:pt idx="8">
                  <c:v>1020</c:v>
                </c:pt>
                <c:pt idx="9">
                  <c:v>663</c:v>
                </c:pt>
                <c:pt idx="10">
                  <c:v>1035</c:v>
                </c:pt>
                <c:pt idx="11">
                  <c:v>1036</c:v>
                </c:pt>
                <c:pt idx="12">
                  <c:v>1256</c:v>
                </c:pt>
                <c:pt idx="13">
                  <c:v>1268</c:v>
                </c:pt>
                <c:pt idx="14">
                  <c:v>1709</c:v>
                </c:pt>
                <c:pt idx="15">
                  <c:v>1277</c:v>
                </c:pt>
                <c:pt idx="16">
                  <c:v>1378</c:v>
                </c:pt>
                <c:pt idx="17">
                  <c:v>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5-9842-8A1B-FECE719BF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BC-FC4F-A7D8-B519D3BFD33C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BC-FC4F-A7D8-B519D3BFD33C}"/>
              </c:ext>
            </c:extLst>
          </c:dPt>
          <c:cat>
            <c:strRef>
              <c:f>Sheet1!$A$2:$A$19</c:f>
              <c:strCache>
                <c:ptCount val="18"/>
                <c:pt idx="0">
                  <c:v>Low-end Dye-Sub</c:v>
                </c:pt>
                <c:pt idx="1">
                  <c:v>Imprinting</c:v>
                </c:pt>
                <c:pt idx="2">
                  <c:v>Flexible Packaging</c:v>
                </c:pt>
                <c:pt idx="3">
                  <c:v>Folding Carton</c:v>
                </c:pt>
                <c:pt idx="4">
                  <c:v>Corrugated</c:v>
                </c:pt>
                <c:pt idx="5">
                  <c:v>Other</c:v>
                </c:pt>
                <c:pt idx="6">
                  <c:v>Direct-to-Garment</c:v>
                </c:pt>
                <c:pt idx="7">
                  <c:v>Production Document - Cut-sheet IJ</c:v>
                </c:pt>
                <c:pt idx="8">
                  <c:v>3D Printing</c:v>
                </c:pt>
                <c:pt idx="9">
                  <c:v>Textile</c:v>
                </c:pt>
                <c:pt idx="10">
                  <c:v>Ceramic Tiles</c:v>
                </c:pt>
                <c:pt idx="11">
                  <c:v>Decorative</c:v>
                </c:pt>
                <c:pt idx="12">
                  <c:v>Label</c:v>
                </c:pt>
                <c:pt idx="13">
                  <c:v>CAD EP &amp; IJ</c:v>
                </c:pt>
                <c:pt idx="14">
                  <c:v>Production Document - CFIJ</c:v>
                </c:pt>
                <c:pt idx="15">
                  <c:v>Production  - HELE MFP</c:v>
                </c:pt>
                <c:pt idx="16">
                  <c:v>Production Document  - DCP</c:v>
                </c:pt>
                <c:pt idx="17">
                  <c:v>WFG</c:v>
                </c:pt>
              </c:strCache>
            </c:strRef>
          </c:cat>
          <c:val>
            <c:numRef>
              <c:f>Sheet1!$C$2:$C$19</c:f>
              <c:numCache>
                <c:formatCode>"$"#,##0</c:formatCode>
                <c:ptCount val="18"/>
                <c:pt idx="0">
                  <c:v>86</c:v>
                </c:pt>
                <c:pt idx="1">
                  <c:v>138</c:v>
                </c:pt>
                <c:pt idx="2">
                  <c:v>257</c:v>
                </c:pt>
                <c:pt idx="3">
                  <c:v>587</c:v>
                </c:pt>
                <c:pt idx="4">
                  <c:v>283</c:v>
                </c:pt>
                <c:pt idx="5">
                  <c:v>127</c:v>
                </c:pt>
                <c:pt idx="6">
                  <c:v>327</c:v>
                </c:pt>
                <c:pt idx="7">
                  <c:v>1139</c:v>
                </c:pt>
                <c:pt idx="8">
                  <c:v>1214</c:v>
                </c:pt>
                <c:pt idx="9">
                  <c:v>102</c:v>
                </c:pt>
                <c:pt idx="10">
                  <c:v>230</c:v>
                </c:pt>
                <c:pt idx="11">
                  <c:v>279</c:v>
                </c:pt>
                <c:pt idx="12">
                  <c:v>552</c:v>
                </c:pt>
                <c:pt idx="13">
                  <c:v>-36</c:v>
                </c:pt>
                <c:pt idx="14">
                  <c:v>672</c:v>
                </c:pt>
                <c:pt idx="15">
                  <c:v>861</c:v>
                </c:pt>
                <c:pt idx="16">
                  <c:v>-411</c:v>
                </c:pt>
                <c:pt idx="17">
                  <c:v>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0-7F4B-960B-81EB4D7BB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012800"/>
        <c:axId val="1187059888"/>
      </c:barChart>
      <c:catAx>
        <c:axId val="80401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059888"/>
        <c:crosses val="autoZero"/>
        <c:auto val="1"/>
        <c:lblAlgn val="ctr"/>
        <c:lblOffset val="100"/>
        <c:noMultiLvlLbl val="0"/>
      </c:catAx>
      <c:valAx>
        <c:axId val="118705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01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Fiery Revenue $M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2020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310</c:v>
                </c:pt>
                <c:pt idx="1">
                  <c:v>279</c:v>
                </c:pt>
                <c:pt idx="2">
                  <c:v>270</c:v>
                </c:pt>
                <c:pt idx="3">
                  <c:v>280</c:v>
                </c:pt>
                <c:pt idx="4">
                  <c:v>266</c:v>
                </c:pt>
                <c:pt idx="5">
                  <c:v>179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B-EF43-89F2-C8D5DA3D6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906607"/>
        <c:axId val="1069908335"/>
      </c:barChart>
      <c:catAx>
        <c:axId val="106990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08335"/>
        <c:crosses val="autoZero"/>
        <c:auto val="1"/>
        <c:lblAlgn val="ctr"/>
        <c:lblOffset val="100"/>
        <c:noMultiLvlLbl val="0"/>
      </c:catAx>
      <c:valAx>
        <c:axId val="106990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0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264FC-CBEF-4044-8A28-E0ABDD327772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F028B1CC-2604-0C42-AFB8-57997A2BFBD2}">
      <dgm:prSet phldrT="[Text]"/>
      <dgm:spPr/>
      <dgm:t>
        <a:bodyPr/>
        <a:lstStyle/>
        <a:p>
          <a:r>
            <a:rPr lang="en-US" dirty="0"/>
            <a:t>Do you have market access and does solution bring value to the application targeted?</a:t>
          </a:r>
        </a:p>
      </dgm:t>
    </dgm:pt>
    <dgm:pt modelId="{78EF2138-F241-484E-A673-BB34AAD5750D}" type="parTrans" cxnId="{08951865-567F-6740-9F07-A1C9AA1B7865}">
      <dgm:prSet/>
      <dgm:spPr/>
      <dgm:t>
        <a:bodyPr/>
        <a:lstStyle/>
        <a:p>
          <a:endParaRPr lang="en-US"/>
        </a:p>
      </dgm:t>
    </dgm:pt>
    <dgm:pt modelId="{E9420F4E-B2CF-934F-B00D-7CC0DD63C575}" type="sibTrans" cxnId="{08951865-567F-6740-9F07-A1C9AA1B7865}">
      <dgm:prSet/>
      <dgm:spPr/>
      <dgm:t>
        <a:bodyPr/>
        <a:lstStyle/>
        <a:p>
          <a:endParaRPr lang="en-US"/>
        </a:p>
      </dgm:t>
    </dgm:pt>
    <dgm:pt modelId="{6FCE7C4B-E19D-B942-AAFA-0D5886D32286}">
      <dgm:prSet phldrT="[Text]"/>
      <dgm:spPr/>
      <dgm:t>
        <a:bodyPr/>
        <a:lstStyle/>
        <a:p>
          <a:r>
            <a:rPr lang="en-US" dirty="0"/>
            <a:t>Technology Assets/Fit</a:t>
          </a:r>
        </a:p>
      </dgm:t>
    </dgm:pt>
    <dgm:pt modelId="{931A93E5-8A63-5542-954A-51A2279E6D3F}" type="parTrans" cxnId="{28A2512D-5D98-2C4C-9CFC-3658605C2EB6}">
      <dgm:prSet/>
      <dgm:spPr/>
      <dgm:t>
        <a:bodyPr/>
        <a:lstStyle/>
        <a:p>
          <a:endParaRPr lang="en-US"/>
        </a:p>
      </dgm:t>
    </dgm:pt>
    <dgm:pt modelId="{A75EC21C-1CE3-7F46-9CBE-997E585BEE1D}" type="sibTrans" cxnId="{28A2512D-5D98-2C4C-9CFC-3658605C2EB6}">
      <dgm:prSet/>
      <dgm:spPr/>
      <dgm:t>
        <a:bodyPr/>
        <a:lstStyle/>
        <a:p>
          <a:endParaRPr lang="en-US"/>
        </a:p>
      </dgm:t>
    </dgm:pt>
    <dgm:pt modelId="{3607BFCD-B634-6542-878E-DBD80BB698FA}">
      <dgm:prSet phldrT="[Text]"/>
      <dgm:spPr/>
      <dgm:t>
        <a:bodyPr/>
        <a:lstStyle/>
        <a:p>
          <a:r>
            <a:rPr lang="en-US" dirty="0"/>
            <a:t>Organic Market Growth by Application</a:t>
          </a:r>
        </a:p>
      </dgm:t>
    </dgm:pt>
    <dgm:pt modelId="{E3DA1175-E55E-9044-907F-C4C47FFFD076}" type="parTrans" cxnId="{0D703B63-4A64-3542-AA81-697B369836F3}">
      <dgm:prSet/>
      <dgm:spPr/>
      <dgm:t>
        <a:bodyPr/>
        <a:lstStyle/>
        <a:p>
          <a:endParaRPr lang="en-US"/>
        </a:p>
      </dgm:t>
    </dgm:pt>
    <dgm:pt modelId="{555E6944-8159-8049-A4C6-D1A0FA993EA6}" type="sibTrans" cxnId="{0D703B63-4A64-3542-AA81-697B369836F3}">
      <dgm:prSet/>
      <dgm:spPr/>
      <dgm:t>
        <a:bodyPr/>
        <a:lstStyle/>
        <a:p>
          <a:endParaRPr lang="en-US"/>
        </a:p>
      </dgm:t>
    </dgm:pt>
    <dgm:pt modelId="{E198E896-0BBB-EA4F-8894-AF26CB8DB3A4}" type="pres">
      <dgm:prSet presAssocID="{129264FC-CBEF-4044-8A28-E0ABDD3277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E96787-AD1E-884F-BCC6-BF03B9203155}" type="pres">
      <dgm:prSet presAssocID="{F028B1CC-2604-0C42-AFB8-57997A2BFBD2}" presName="gear1" presStyleLbl="node1" presStyleIdx="0" presStyleCnt="3">
        <dgm:presLayoutVars>
          <dgm:chMax val="1"/>
          <dgm:bulletEnabled val="1"/>
        </dgm:presLayoutVars>
      </dgm:prSet>
      <dgm:spPr/>
    </dgm:pt>
    <dgm:pt modelId="{20EF1F5D-93E7-C340-83B5-A78D3929E4CC}" type="pres">
      <dgm:prSet presAssocID="{F028B1CC-2604-0C42-AFB8-57997A2BFBD2}" presName="gear1srcNode" presStyleLbl="node1" presStyleIdx="0" presStyleCnt="3"/>
      <dgm:spPr/>
    </dgm:pt>
    <dgm:pt modelId="{CD76FAA4-E7A5-D04D-B996-6A39C5542A85}" type="pres">
      <dgm:prSet presAssocID="{F028B1CC-2604-0C42-AFB8-57997A2BFBD2}" presName="gear1dstNode" presStyleLbl="node1" presStyleIdx="0" presStyleCnt="3"/>
      <dgm:spPr/>
    </dgm:pt>
    <dgm:pt modelId="{40562193-8BE8-7E4F-987E-95219395BF7A}" type="pres">
      <dgm:prSet presAssocID="{6FCE7C4B-E19D-B942-AAFA-0D5886D32286}" presName="gear2" presStyleLbl="node1" presStyleIdx="1" presStyleCnt="3">
        <dgm:presLayoutVars>
          <dgm:chMax val="1"/>
          <dgm:bulletEnabled val="1"/>
        </dgm:presLayoutVars>
      </dgm:prSet>
      <dgm:spPr/>
    </dgm:pt>
    <dgm:pt modelId="{BE7D2C57-D42A-2B49-8F99-F1BFCEA342AD}" type="pres">
      <dgm:prSet presAssocID="{6FCE7C4B-E19D-B942-AAFA-0D5886D32286}" presName="gear2srcNode" presStyleLbl="node1" presStyleIdx="1" presStyleCnt="3"/>
      <dgm:spPr/>
    </dgm:pt>
    <dgm:pt modelId="{1BBDFC90-64E2-E742-B829-849D2946FFDF}" type="pres">
      <dgm:prSet presAssocID="{6FCE7C4B-E19D-B942-AAFA-0D5886D32286}" presName="gear2dstNode" presStyleLbl="node1" presStyleIdx="1" presStyleCnt="3"/>
      <dgm:spPr/>
    </dgm:pt>
    <dgm:pt modelId="{03742CF5-4A46-5C4D-9778-FC149C31EE96}" type="pres">
      <dgm:prSet presAssocID="{3607BFCD-B634-6542-878E-DBD80BB698FA}" presName="gear3" presStyleLbl="node1" presStyleIdx="2" presStyleCnt="3"/>
      <dgm:spPr/>
    </dgm:pt>
    <dgm:pt modelId="{2913AA5E-2625-0343-AB72-808C20A6B1CE}" type="pres">
      <dgm:prSet presAssocID="{3607BFCD-B634-6542-878E-DBD80BB698F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7A31E94-C4B9-0D43-88E6-4FB3772E1CD6}" type="pres">
      <dgm:prSet presAssocID="{3607BFCD-B634-6542-878E-DBD80BB698FA}" presName="gear3srcNode" presStyleLbl="node1" presStyleIdx="2" presStyleCnt="3"/>
      <dgm:spPr/>
    </dgm:pt>
    <dgm:pt modelId="{9B0F99B8-0C09-C040-B312-8B9F11F7C6CF}" type="pres">
      <dgm:prSet presAssocID="{3607BFCD-B634-6542-878E-DBD80BB698FA}" presName="gear3dstNode" presStyleLbl="node1" presStyleIdx="2" presStyleCnt="3"/>
      <dgm:spPr/>
    </dgm:pt>
    <dgm:pt modelId="{A7B8C8D9-FE1C-B841-BD27-F4C34F1EB81C}" type="pres">
      <dgm:prSet presAssocID="{E9420F4E-B2CF-934F-B00D-7CC0DD63C575}" presName="connector1" presStyleLbl="sibTrans2D1" presStyleIdx="0" presStyleCnt="3"/>
      <dgm:spPr/>
    </dgm:pt>
    <dgm:pt modelId="{9BF76411-A4EE-8147-8943-0C813A4D7ACD}" type="pres">
      <dgm:prSet presAssocID="{A75EC21C-1CE3-7F46-9CBE-997E585BEE1D}" presName="connector2" presStyleLbl="sibTrans2D1" presStyleIdx="1" presStyleCnt="3"/>
      <dgm:spPr/>
    </dgm:pt>
    <dgm:pt modelId="{811C824F-F733-B649-A660-4155244C02C3}" type="pres">
      <dgm:prSet presAssocID="{555E6944-8159-8049-A4C6-D1A0FA993EA6}" presName="connector3" presStyleLbl="sibTrans2D1" presStyleIdx="2" presStyleCnt="3"/>
      <dgm:spPr/>
    </dgm:pt>
  </dgm:ptLst>
  <dgm:cxnLst>
    <dgm:cxn modelId="{A8415621-98F3-D24D-803C-71EF90F27DE0}" type="presOf" srcId="{6FCE7C4B-E19D-B942-AAFA-0D5886D32286}" destId="{40562193-8BE8-7E4F-987E-95219395BF7A}" srcOrd="0" destOrd="0" presId="urn:microsoft.com/office/officeart/2005/8/layout/gear1"/>
    <dgm:cxn modelId="{28A2512D-5D98-2C4C-9CFC-3658605C2EB6}" srcId="{129264FC-CBEF-4044-8A28-E0ABDD327772}" destId="{6FCE7C4B-E19D-B942-AAFA-0D5886D32286}" srcOrd="1" destOrd="0" parTransId="{931A93E5-8A63-5542-954A-51A2279E6D3F}" sibTransId="{A75EC21C-1CE3-7F46-9CBE-997E585BEE1D}"/>
    <dgm:cxn modelId="{0F1A2336-DC59-A64A-A292-5B4A579F589E}" type="presOf" srcId="{129264FC-CBEF-4044-8A28-E0ABDD327772}" destId="{E198E896-0BBB-EA4F-8894-AF26CB8DB3A4}" srcOrd="0" destOrd="0" presId="urn:microsoft.com/office/officeart/2005/8/layout/gear1"/>
    <dgm:cxn modelId="{71B24D41-90D4-7348-8056-E0888103A5A1}" type="presOf" srcId="{F028B1CC-2604-0C42-AFB8-57997A2BFBD2}" destId="{20EF1F5D-93E7-C340-83B5-A78D3929E4CC}" srcOrd="1" destOrd="0" presId="urn:microsoft.com/office/officeart/2005/8/layout/gear1"/>
    <dgm:cxn modelId="{5431E242-C447-1643-AC56-429644166AA1}" type="presOf" srcId="{A75EC21C-1CE3-7F46-9CBE-997E585BEE1D}" destId="{9BF76411-A4EE-8147-8943-0C813A4D7ACD}" srcOrd="0" destOrd="0" presId="urn:microsoft.com/office/officeart/2005/8/layout/gear1"/>
    <dgm:cxn modelId="{BE867E4B-23D0-6645-8092-584B8BFC25F2}" type="presOf" srcId="{3607BFCD-B634-6542-878E-DBD80BB698FA}" destId="{37A31E94-C4B9-0D43-88E6-4FB3772E1CD6}" srcOrd="2" destOrd="0" presId="urn:microsoft.com/office/officeart/2005/8/layout/gear1"/>
    <dgm:cxn modelId="{8BE4585A-AF72-4D48-9417-E11F23BB523B}" type="presOf" srcId="{3607BFCD-B634-6542-878E-DBD80BB698FA}" destId="{9B0F99B8-0C09-C040-B312-8B9F11F7C6CF}" srcOrd="3" destOrd="0" presId="urn:microsoft.com/office/officeart/2005/8/layout/gear1"/>
    <dgm:cxn modelId="{0D703B63-4A64-3542-AA81-697B369836F3}" srcId="{129264FC-CBEF-4044-8A28-E0ABDD327772}" destId="{3607BFCD-B634-6542-878E-DBD80BB698FA}" srcOrd="2" destOrd="0" parTransId="{E3DA1175-E55E-9044-907F-C4C47FFFD076}" sibTransId="{555E6944-8159-8049-A4C6-D1A0FA993EA6}"/>
    <dgm:cxn modelId="{08951865-567F-6740-9F07-A1C9AA1B7865}" srcId="{129264FC-CBEF-4044-8A28-E0ABDD327772}" destId="{F028B1CC-2604-0C42-AFB8-57997A2BFBD2}" srcOrd="0" destOrd="0" parTransId="{78EF2138-F241-484E-A673-BB34AAD5750D}" sibTransId="{E9420F4E-B2CF-934F-B00D-7CC0DD63C575}"/>
    <dgm:cxn modelId="{50288479-745D-554D-A9C3-B98945E89448}" type="presOf" srcId="{6FCE7C4B-E19D-B942-AAFA-0D5886D32286}" destId="{BE7D2C57-D42A-2B49-8F99-F1BFCEA342AD}" srcOrd="1" destOrd="0" presId="urn:microsoft.com/office/officeart/2005/8/layout/gear1"/>
    <dgm:cxn modelId="{BF9D557B-5640-E548-8217-B53AA62DE638}" type="presOf" srcId="{E9420F4E-B2CF-934F-B00D-7CC0DD63C575}" destId="{A7B8C8D9-FE1C-B841-BD27-F4C34F1EB81C}" srcOrd="0" destOrd="0" presId="urn:microsoft.com/office/officeart/2005/8/layout/gear1"/>
    <dgm:cxn modelId="{6A31F47B-BD3C-B342-9C2F-EE984E569005}" type="presOf" srcId="{F028B1CC-2604-0C42-AFB8-57997A2BFBD2}" destId="{1BE96787-AD1E-884F-BCC6-BF03B9203155}" srcOrd="0" destOrd="0" presId="urn:microsoft.com/office/officeart/2005/8/layout/gear1"/>
    <dgm:cxn modelId="{EEBF23AC-D906-544C-B898-FF030C9A8B84}" type="presOf" srcId="{F028B1CC-2604-0C42-AFB8-57997A2BFBD2}" destId="{CD76FAA4-E7A5-D04D-B996-6A39C5542A85}" srcOrd="2" destOrd="0" presId="urn:microsoft.com/office/officeart/2005/8/layout/gear1"/>
    <dgm:cxn modelId="{0A1660D0-80B4-6746-8483-3FFF4EDE0BCB}" type="presOf" srcId="{3607BFCD-B634-6542-878E-DBD80BB698FA}" destId="{03742CF5-4A46-5C4D-9778-FC149C31EE96}" srcOrd="0" destOrd="0" presId="urn:microsoft.com/office/officeart/2005/8/layout/gear1"/>
    <dgm:cxn modelId="{002713DC-AF69-F744-AFF5-BAD78FCE0488}" type="presOf" srcId="{555E6944-8159-8049-A4C6-D1A0FA993EA6}" destId="{811C824F-F733-B649-A660-4155244C02C3}" srcOrd="0" destOrd="0" presId="urn:microsoft.com/office/officeart/2005/8/layout/gear1"/>
    <dgm:cxn modelId="{19543CE7-7C7B-D645-BDAB-2D3D40E3B05E}" type="presOf" srcId="{3607BFCD-B634-6542-878E-DBD80BB698FA}" destId="{2913AA5E-2625-0343-AB72-808C20A6B1CE}" srcOrd="1" destOrd="0" presId="urn:microsoft.com/office/officeart/2005/8/layout/gear1"/>
    <dgm:cxn modelId="{2AB712EC-8E71-D241-BDC8-D53EC9F05311}" type="presOf" srcId="{6FCE7C4B-E19D-B942-AAFA-0D5886D32286}" destId="{1BBDFC90-64E2-E742-B829-849D2946FFDF}" srcOrd="2" destOrd="0" presId="urn:microsoft.com/office/officeart/2005/8/layout/gear1"/>
    <dgm:cxn modelId="{778E8425-4A11-4D47-98FA-B9169AAD8684}" type="presParOf" srcId="{E198E896-0BBB-EA4F-8894-AF26CB8DB3A4}" destId="{1BE96787-AD1E-884F-BCC6-BF03B9203155}" srcOrd="0" destOrd="0" presId="urn:microsoft.com/office/officeart/2005/8/layout/gear1"/>
    <dgm:cxn modelId="{54FAB8A8-BAB1-8D47-B911-3962B7AA4438}" type="presParOf" srcId="{E198E896-0BBB-EA4F-8894-AF26CB8DB3A4}" destId="{20EF1F5D-93E7-C340-83B5-A78D3929E4CC}" srcOrd="1" destOrd="0" presId="urn:microsoft.com/office/officeart/2005/8/layout/gear1"/>
    <dgm:cxn modelId="{4C977115-B7BE-384D-82E3-10355D3AC044}" type="presParOf" srcId="{E198E896-0BBB-EA4F-8894-AF26CB8DB3A4}" destId="{CD76FAA4-E7A5-D04D-B996-6A39C5542A85}" srcOrd="2" destOrd="0" presId="urn:microsoft.com/office/officeart/2005/8/layout/gear1"/>
    <dgm:cxn modelId="{7B2421AB-80E5-3748-96D9-55E1056F35F6}" type="presParOf" srcId="{E198E896-0BBB-EA4F-8894-AF26CB8DB3A4}" destId="{40562193-8BE8-7E4F-987E-95219395BF7A}" srcOrd="3" destOrd="0" presId="urn:microsoft.com/office/officeart/2005/8/layout/gear1"/>
    <dgm:cxn modelId="{71BC1EA5-3F7F-0D48-9203-D5E3D1412FF2}" type="presParOf" srcId="{E198E896-0BBB-EA4F-8894-AF26CB8DB3A4}" destId="{BE7D2C57-D42A-2B49-8F99-F1BFCEA342AD}" srcOrd="4" destOrd="0" presId="urn:microsoft.com/office/officeart/2005/8/layout/gear1"/>
    <dgm:cxn modelId="{E99BE2D5-9C5C-5748-9EFC-7E1A6E711A5F}" type="presParOf" srcId="{E198E896-0BBB-EA4F-8894-AF26CB8DB3A4}" destId="{1BBDFC90-64E2-E742-B829-849D2946FFDF}" srcOrd="5" destOrd="0" presId="urn:microsoft.com/office/officeart/2005/8/layout/gear1"/>
    <dgm:cxn modelId="{4638542A-9176-FB4D-837D-514777E5B546}" type="presParOf" srcId="{E198E896-0BBB-EA4F-8894-AF26CB8DB3A4}" destId="{03742CF5-4A46-5C4D-9778-FC149C31EE96}" srcOrd="6" destOrd="0" presId="urn:microsoft.com/office/officeart/2005/8/layout/gear1"/>
    <dgm:cxn modelId="{BC507EAA-CEE0-9340-8360-08E548D747FD}" type="presParOf" srcId="{E198E896-0BBB-EA4F-8894-AF26CB8DB3A4}" destId="{2913AA5E-2625-0343-AB72-808C20A6B1CE}" srcOrd="7" destOrd="0" presId="urn:microsoft.com/office/officeart/2005/8/layout/gear1"/>
    <dgm:cxn modelId="{B635ACAB-982A-194F-827F-184EF72BD851}" type="presParOf" srcId="{E198E896-0BBB-EA4F-8894-AF26CB8DB3A4}" destId="{37A31E94-C4B9-0D43-88E6-4FB3772E1CD6}" srcOrd="8" destOrd="0" presId="urn:microsoft.com/office/officeart/2005/8/layout/gear1"/>
    <dgm:cxn modelId="{B5C6528E-A3B6-F74A-BB97-1A2DC9790EC6}" type="presParOf" srcId="{E198E896-0BBB-EA4F-8894-AF26CB8DB3A4}" destId="{9B0F99B8-0C09-C040-B312-8B9F11F7C6CF}" srcOrd="9" destOrd="0" presId="urn:microsoft.com/office/officeart/2005/8/layout/gear1"/>
    <dgm:cxn modelId="{D7DBEE68-AE6B-1A42-92A6-B2B4906550EA}" type="presParOf" srcId="{E198E896-0BBB-EA4F-8894-AF26CB8DB3A4}" destId="{A7B8C8D9-FE1C-B841-BD27-F4C34F1EB81C}" srcOrd="10" destOrd="0" presId="urn:microsoft.com/office/officeart/2005/8/layout/gear1"/>
    <dgm:cxn modelId="{C8C19A97-0B83-F14C-A0F4-28740688067A}" type="presParOf" srcId="{E198E896-0BBB-EA4F-8894-AF26CB8DB3A4}" destId="{9BF76411-A4EE-8147-8943-0C813A4D7ACD}" srcOrd="11" destOrd="0" presId="urn:microsoft.com/office/officeart/2005/8/layout/gear1"/>
    <dgm:cxn modelId="{EBED250B-6DEE-F742-9A78-3EEF62E80AE3}" type="presParOf" srcId="{E198E896-0BBB-EA4F-8894-AF26CB8DB3A4}" destId="{811C824F-F733-B649-A660-4155244C02C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96787-AD1E-884F-BCC6-BF03B9203155}">
      <dsp:nvSpPr>
        <dsp:cNvPr id="0" name=""/>
        <dsp:cNvSpPr/>
      </dsp:nvSpPr>
      <dsp:spPr>
        <a:xfrm>
          <a:off x="4199959" y="2319661"/>
          <a:ext cx="2835142" cy="28351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 you have market access and does solution bring value to the application targeted?</a:t>
          </a:r>
        </a:p>
      </dsp:txBody>
      <dsp:txXfrm>
        <a:off x="4769949" y="2983779"/>
        <a:ext cx="1695162" cy="1457322"/>
      </dsp:txXfrm>
    </dsp:sp>
    <dsp:sp modelId="{40562193-8BE8-7E4F-987E-95219395BF7A}">
      <dsp:nvSpPr>
        <dsp:cNvPr id="0" name=""/>
        <dsp:cNvSpPr/>
      </dsp:nvSpPr>
      <dsp:spPr>
        <a:xfrm>
          <a:off x="2550422" y="1649537"/>
          <a:ext cx="2061921" cy="20619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Technology Assets/Fit</a:t>
          </a:r>
        </a:p>
      </dsp:txBody>
      <dsp:txXfrm>
        <a:off x="3069517" y="2171769"/>
        <a:ext cx="1023731" cy="1017457"/>
      </dsp:txXfrm>
    </dsp:sp>
    <dsp:sp modelId="{03742CF5-4A46-5C4D-9778-FC149C31EE96}">
      <dsp:nvSpPr>
        <dsp:cNvPr id="0" name=""/>
        <dsp:cNvSpPr/>
      </dsp:nvSpPr>
      <dsp:spPr>
        <a:xfrm rot="20700000">
          <a:off x="3705309" y="227021"/>
          <a:ext cx="2020262" cy="20202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Organic Market Growth by Application</a:t>
          </a:r>
        </a:p>
      </dsp:txBody>
      <dsp:txXfrm rot="-20700000">
        <a:off x="4148411" y="670124"/>
        <a:ext cx="1134056" cy="1134056"/>
      </dsp:txXfrm>
    </dsp:sp>
    <dsp:sp modelId="{A7B8C8D9-FE1C-B841-BD27-F4C34F1EB81C}">
      <dsp:nvSpPr>
        <dsp:cNvPr id="0" name=""/>
        <dsp:cNvSpPr/>
      </dsp:nvSpPr>
      <dsp:spPr>
        <a:xfrm>
          <a:off x="3992644" y="1885738"/>
          <a:ext cx="3628982" cy="3628982"/>
        </a:xfrm>
        <a:prstGeom prst="circularArrow">
          <a:avLst>
            <a:gd name="adj1" fmla="val 4688"/>
            <a:gd name="adj2" fmla="val 299029"/>
            <a:gd name="adj3" fmla="val 2535154"/>
            <a:gd name="adj4" fmla="val 158209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76411-A4EE-8147-8943-0C813A4D7ACD}">
      <dsp:nvSpPr>
        <dsp:cNvPr id="0" name=""/>
        <dsp:cNvSpPr/>
      </dsp:nvSpPr>
      <dsp:spPr>
        <a:xfrm>
          <a:off x="2185260" y="1189190"/>
          <a:ext cx="2636682" cy="26366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C824F-F733-B649-A660-4155244C02C3}">
      <dsp:nvSpPr>
        <dsp:cNvPr id="0" name=""/>
        <dsp:cNvSpPr/>
      </dsp:nvSpPr>
      <dsp:spPr>
        <a:xfrm>
          <a:off x="3238001" y="-219613"/>
          <a:ext cx="2842874" cy="28428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0.40403</cdr:x>
      <cdr:y>0.66707</cdr:y>
    </cdr:from>
    <cdr:to>
      <cdr:x>0.50534</cdr:x>
      <cdr:y>0.72317</cdr:y>
    </cdr:to>
    <cdr:sp macro="" textlink="">
      <cdr:nvSpPr>
        <cdr:cNvPr id="2" name="TextBox 39">
          <a:extLst xmlns:a="http://schemas.openxmlformats.org/drawingml/2006/main">
            <a:ext uri="{FF2B5EF4-FFF2-40B4-BE49-F238E27FC236}">
              <a16:creationId xmlns:a16="http://schemas.microsoft.com/office/drawing/2014/main" id="{DA0EDE9F-7C4A-F039-FE99-075BD47949A8}"/>
            </a:ext>
          </a:extLst>
        </cdr:cNvPr>
        <cdr:cNvSpPr txBox="1"/>
      </cdr:nvSpPr>
      <cdr:spPr>
        <a:xfrm xmlns:a="http://schemas.openxmlformats.org/drawingml/2006/main">
          <a:off x="3140283" y="2744860"/>
          <a:ext cx="78739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+mn-lt"/>
            </a:rPr>
            <a:t>18% CAGR</a:t>
          </a:r>
        </a:p>
      </cdr:txBody>
    </cdr:sp>
  </cdr:relSizeAnchor>
  <cdr:relSizeAnchor xmlns:cdr="http://schemas.openxmlformats.org/drawingml/2006/chartDrawing">
    <cdr:from>
      <cdr:x>0.44129</cdr:x>
      <cdr:y>0.71418</cdr:y>
    </cdr:from>
    <cdr:to>
      <cdr:x>0.5426</cdr:x>
      <cdr:y>0.77028</cdr:y>
    </cdr:to>
    <cdr:sp macro="" textlink="">
      <cdr:nvSpPr>
        <cdr:cNvPr id="3" name="TextBox 39">
          <a:extLst xmlns:a="http://schemas.openxmlformats.org/drawingml/2006/main">
            <a:ext uri="{FF2B5EF4-FFF2-40B4-BE49-F238E27FC236}">
              <a16:creationId xmlns:a16="http://schemas.microsoft.com/office/drawing/2014/main" id="{DA0EDE9F-7C4A-F039-FE99-075BD47949A8}"/>
            </a:ext>
          </a:extLst>
        </cdr:cNvPr>
        <cdr:cNvSpPr txBox="1"/>
      </cdr:nvSpPr>
      <cdr:spPr>
        <a:xfrm xmlns:a="http://schemas.openxmlformats.org/drawingml/2006/main">
          <a:off x="3429914" y="2938714"/>
          <a:ext cx="78739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+mn-lt"/>
            </a:rPr>
            <a:t>24% CAGR</a:t>
          </a:r>
        </a:p>
      </cdr:txBody>
    </cdr:sp>
  </cdr:relSizeAnchor>
  <cdr:relSizeAnchor xmlns:cdr="http://schemas.openxmlformats.org/drawingml/2006/chartDrawing">
    <cdr:from>
      <cdr:x>0.39073</cdr:x>
      <cdr:y>0.77635</cdr:y>
    </cdr:from>
    <cdr:to>
      <cdr:x>0.49204</cdr:x>
      <cdr:y>0.83245</cdr:y>
    </cdr:to>
    <cdr:sp macro="" textlink="">
      <cdr:nvSpPr>
        <cdr:cNvPr id="4" name="TextBox 39">
          <a:extLst xmlns:a="http://schemas.openxmlformats.org/drawingml/2006/main">
            <a:ext uri="{FF2B5EF4-FFF2-40B4-BE49-F238E27FC236}">
              <a16:creationId xmlns:a16="http://schemas.microsoft.com/office/drawing/2014/main" id="{DA0EDE9F-7C4A-F039-FE99-075BD47949A8}"/>
            </a:ext>
          </a:extLst>
        </cdr:cNvPr>
        <cdr:cNvSpPr txBox="1"/>
      </cdr:nvSpPr>
      <cdr:spPr>
        <a:xfrm xmlns:a="http://schemas.openxmlformats.org/drawingml/2006/main">
          <a:off x="3036906" y="3194531"/>
          <a:ext cx="78739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+mn-lt"/>
            </a:rPr>
            <a:t>15% CAGR</a:t>
          </a:r>
        </a:p>
      </cdr:txBody>
    </cdr:sp>
  </cdr:relSizeAnchor>
  <cdr:relSizeAnchor xmlns:cdr="http://schemas.openxmlformats.org/drawingml/2006/chartDrawing">
    <cdr:from>
      <cdr:x>0.37871</cdr:x>
      <cdr:y>0.81312</cdr:y>
    </cdr:from>
    <cdr:to>
      <cdr:x>0.47177</cdr:x>
      <cdr:y>0.86922</cdr:y>
    </cdr:to>
    <cdr:sp macro="" textlink="">
      <cdr:nvSpPr>
        <cdr:cNvPr id="5" name="TextBox 39">
          <a:extLst xmlns:a="http://schemas.openxmlformats.org/drawingml/2006/main">
            <a:ext uri="{FF2B5EF4-FFF2-40B4-BE49-F238E27FC236}">
              <a16:creationId xmlns:a16="http://schemas.microsoft.com/office/drawing/2014/main" id="{DA0EDE9F-7C4A-F039-FE99-075BD47949A8}"/>
            </a:ext>
          </a:extLst>
        </cdr:cNvPr>
        <cdr:cNvSpPr txBox="1"/>
      </cdr:nvSpPr>
      <cdr:spPr>
        <a:xfrm xmlns:a="http://schemas.openxmlformats.org/drawingml/2006/main">
          <a:off x="2943476" y="3345813"/>
          <a:ext cx="723300" cy="2308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+mn-lt"/>
            </a:rPr>
            <a:t>9% CAGR</a:t>
          </a:r>
        </a:p>
      </cdr:txBody>
    </cdr:sp>
  </cdr:relSizeAnchor>
  <cdr:relSizeAnchor xmlns:cdr="http://schemas.openxmlformats.org/drawingml/2006/chartDrawing">
    <cdr:from>
      <cdr:x>0.35934</cdr:x>
      <cdr:y>0.86238</cdr:y>
    </cdr:from>
    <cdr:to>
      <cdr:x>0.4524</cdr:x>
      <cdr:y>0.91848</cdr:y>
    </cdr:to>
    <cdr:sp macro="" textlink="">
      <cdr:nvSpPr>
        <cdr:cNvPr id="6" name="TextBox 39">
          <a:extLst xmlns:a="http://schemas.openxmlformats.org/drawingml/2006/main">
            <a:ext uri="{FF2B5EF4-FFF2-40B4-BE49-F238E27FC236}">
              <a16:creationId xmlns:a16="http://schemas.microsoft.com/office/drawing/2014/main" id="{DA0EDE9F-7C4A-F039-FE99-075BD47949A8}"/>
            </a:ext>
          </a:extLst>
        </cdr:cNvPr>
        <cdr:cNvSpPr txBox="1"/>
      </cdr:nvSpPr>
      <cdr:spPr>
        <a:xfrm xmlns:a="http://schemas.openxmlformats.org/drawingml/2006/main">
          <a:off x="2792934" y="3548521"/>
          <a:ext cx="723275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anose="02020603050405020304" pitchFamily="18" charset="0"/>
              <a:ea typeface="ヒラギノ角ゴ Pro W3" panose="020B0300000000000000" pitchFamily="34" charset="-128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+mn-lt"/>
            </a:rPr>
            <a:t>9% CAGR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0.1833</cdr:x>
      <cdr:y>0.19215</cdr:y>
    </cdr:from>
    <cdr:to>
      <cdr:x>1</cdr:x>
      <cdr:y>0.48369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6187057-1D4B-93A4-2A0D-1590B7775C73}"/>
            </a:ext>
          </a:extLst>
        </cdr:cNvPr>
        <cdr:cNvCxnSpPr/>
      </cdr:nvCxnSpPr>
      <cdr:spPr bwMode="auto">
        <a:xfrm xmlns:a="http://schemas.openxmlformats.org/drawingml/2006/main">
          <a:off x="698383" y="790662"/>
          <a:ext cx="3111617" cy="1199626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triangle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FC4B1EC-3627-305D-62E7-8ED84C7DC7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6FB4F7C-9192-3D85-83B2-166B0A645A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17C0B9F4-E0CC-B0E6-2D90-F75D7218672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4125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443A099-4344-83D4-617A-8E3E62A574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74125"/>
            <a:ext cx="2971800" cy="46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300F3EE-FC67-6B41-AE6C-7F2469537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7878F2E-E008-0F55-A1B5-695D10F05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A810EAF-1DA3-140E-AFD7-1842DA84A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7878F2E-E008-0F55-A1B5-695D10F05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A810EAF-1DA3-140E-AFD7-1842DA84A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7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0C5A889-DD35-85AF-7EB3-8F80619C4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721212B-ED99-634A-B3AE-CC486AEE5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0C5A889-DD35-85AF-7EB3-8F80619C4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721212B-ED99-634A-B3AE-CC486AEE5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35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F0CA8806-B0AE-70D4-2EE0-E3CA654B2C59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18434" name="Object 9">
                        <a:extLst>
                          <a:ext uri="{FF2B5EF4-FFF2-40B4-BE49-F238E27FC236}">
                            <a16:creationId xmlns:a16="http://schemas.microsoft.com/office/drawing/2014/main" id="{120631EF-44A9-1559-532E-A5C7D5E66BA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34943B8F-4677-E69D-F727-508935BF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7732D-7D73-FC6B-A646-94AE8EB53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2352A7-02C0-C8B4-9107-5BE21DAF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85F537-709D-ECBE-3A2D-36F49AD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E4C96E-4081-3157-826A-9AFE9B7B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2754-FB01-5D4D-9E71-C8BEAEFB0230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B8E3AF90-0EEB-E782-7597-924E6FE4886D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7650" name="Object 9">
                        <a:extLst>
                          <a:ext uri="{FF2B5EF4-FFF2-40B4-BE49-F238E27FC236}">
                            <a16:creationId xmlns:a16="http://schemas.microsoft.com/office/drawing/2014/main" id="{0BD71A87-589C-713A-A158-F400745446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D99C2150-FE48-0DC3-8F53-E99EF38A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D34802B-F4EF-5AB7-1E35-C566F7AA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999">
                <a:srgbClr val="0033CC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CDE5F3-6C34-7857-7AC4-4CD49967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566B66-1F20-FDBB-3BA1-3535DE26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C7A402-52E2-C6CE-FEDF-874F90E6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A97E-72EB-824C-A993-9C3CE6BA5F24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237B8FCC-FC39-FD90-C06F-1830FD6F013F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8674" name="Object 9">
                        <a:extLst>
                          <a:ext uri="{FF2B5EF4-FFF2-40B4-BE49-F238E27FC236}">
                            <a16:creationId xmlns:a16="http://schemas.microsoft.com/office/drawing/2014/main" id="{67FF39F6-AF0F-228A-B0E6-B8F341B5F58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491A2588-3CDD-D22B-3AF9-B97D8634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2279734-5AF1-09EC-435A-EC306ED2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999">
                <a:srgbClr val="0033CC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B39E34C-7D19-07DE-9791-D9DA4627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E8624C-AA64-95DD-CABB-06D48EC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5D25F3-1F97-26AB-8EAA-A2816C78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9AB34-A55B-4B4F-8A29-EEB48D9F6235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9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8C894EF5-9632-09F5-072D-2E34358B4643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9698" name="Object 9">
                        <a:extLst>
                          <a:ext uri="{FF2B5EF4-FFF2-40B4-BE49-F238E27FC236}">
                            <a16:creationId xmlns:a16="http://schemas.microsoft.com/office/drawing/2014/main" id="{EEF81434-70C4-2F04-59C7-24148FBC5A5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CF3A838E-B6AC-085A-C91D-898CE509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933A6-172E-D715-A121-5555FA95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4DE65-E762-07A1-9B19-0FD3AF84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AEFFE5-BACA-7A38-F7BD-4D7DCF76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01C6CA-BD87-DA5B-B843-06841F33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578A-8395-E540-9E0C-D0F50E73E71B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9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8A703AE3-CFDA-B519-EA56-6A7064338B4D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19458" name="Object 9">
                        <a:extLst>
                          <a:ext uri="{FF2B5EF4-FFF2-40B4-BE49-F238E27FC236}">
                            <a16:creationId xmlns:a16="http://schemas.microsoft.com/office/drawing/2014/main" id="{EED0722B-4BFD-998C-D3DD-A2FBEC9A0FE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C9F38298-A2F5-D981-A806-B347205D2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4ED61-FDEB-5389-31B0-601F62DD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4B26A8-971B-3351-55DD-9F1B15CE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BCCA71-3A6C-8E5F-2332-48BF1DA5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5FEF9-38DC-C51E-491F-D0D683B5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449DA-699B-374A-A2F4-C131DFD562E7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F32B34B-0950-3E34-F42B-8B608DAC73E8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0482" name="Object 9">
                        <a:extLst>
                          <a:ext uri="{FF2B5EF4-FFF2-40B4-BE49-F238E27FC236}">
                            <a16:creationId xmlns:a16="http://schemas.microsoft.com/office/drawing/2014/main" id="{64A64EF0-6B72-AAB3-C1D1-04A2594CC2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C3DC97B1-5029-8267-523E-AE14EB48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5CA76-5F5B-04F7-17C1-B56273246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9AF190-A7EC-7A1B-8558-5EF17B40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F6FD5E-5815-91D3-9D82-2A72809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716E8-B047-1B10-CC10-5CED44E2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397EF-3C72-E440-AEF8-54909F5502C4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8D05AED-9535-CE1C-CFF5-22522D0AA35F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1506" name="Object 3">
                        <a:extLst>
                          <a:ext uri="{FF2B5EF4-FFF2-40B4-BE49-F238E27FC236}">
                            <a16:creationId xmlns:a16="http://schemas.microsoft.com/office/drawing/2014/main" id="{2671AEE9-E805-C6DA-E66C-6DDEF074687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9D207212-B144-D2BA-ACCD-9000271C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E2D03B3-EA7A-DF97-4F74-073D69F2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EDCFABE-2E13-0B57-0EEE-64AB5DA5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91834D23-F1D7-889C-3D4E-E261773D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03B92BF-3EC4-ACB6-EE01-CC658A2B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1EB38-9DB7-4340-8BBD-2DF10B202568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A43B81D-2C31-33A6-6547-81CD2C32DE5F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C8146D44-98EB-E233-9E63-26235231F96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D216B245-9A65-A51E-3EAF-A76F55CF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CFF6AA2-8EFD-FA10-B7C5-F93B7225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F33526E-2915-2DC6-3CA2-AED082C7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51336E8E-A13C-B3CE-6E9A-088D4E69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3DE1A9BF-CEDB-A785-5DC1-2EE0478B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28CED-3EA9-7341-9637-1DE68DB78897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D144576-9F7A-8BEA-8B6B-E2020A6500BB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3554" name="Object 3">
                        <a:extLst>
                          <a:ext uri="{FF2B5EF4-FFF2-40B4-BE49-F238E27FC236}">
                            <a16:creationId xmlns:a16="http://schemas.microsoft.com/office/drawing/2014/main" id="{408069F0-A5E5-178D-9380-D333E97F19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A2BADA73-D4EB-3E41-1548-2AB24A884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A0C194E-B4FC-BA39-6B1E-C05FE761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EFC3C1A-1FA9-9037-7BC4-820C0DDA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B814B48-1D1E-4043-54D0-3012EF07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257C9D1-B5D8-2617-0990-2F8B0393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C0AF2-2875-EE49-96AE-B9AF3761A5C1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0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6693E50-C5A9-23EF-6190-045A108C6CA1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4578" name="Object 3">
                        <a:extLst>
                          <a:ext uri="{FF2B5EF4-FFF2-40B4-BE49-F238E27FC236}">
                            <a16:creationId xmlns:a16="http://schemas.microsoft.com/office/drawing/2014/main" id="{A2E1CC13-2D6D-ECE8-AC92-D320D7250A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>
            <a:extLst>
              <a:ext uri="{FF2B5EF4-FFF2-40B4-BE49-F238E27FC236}">
                <a16:creationId xmlns:a16="http://schemas.microsoft.com/office/drawing/2014/main" id="{2064AD97-D1F9-9A66-B4FD-0C77980BD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D7EE159-3350-F3F8-1405-EB677F76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BBD083C6-1A55-FEFB-E115-6C954FAF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1073A8A-5081-96D1-C5FC-6A12658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0C7E250-40E6-716C-3FFC-EB9B1967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678A-83F9-0A48-A33D-E3D057D1F93F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2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2D75801-B46A-05D8-3708-5F2C81B13D1E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5602" name="Object 3">
                        <a:extLst>
                          <a:ext uri="{FF2B5EF4-FFF2-40B4-BE49-F238E27FC236}">
                            <a16:creationId xmlns:a16="http://schemas.microsoft.com/office/drawing/2014/main" id="{5386D663-32D5-2C57-3CC9-3F0428C058C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04FBD856-646F-33C5-0620-AF696BC9C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A4F9EF-C6D2-EF91-21C1-7BEB8DD2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999">
                <a:srgbClr val="0033CC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6C197B6-D647-AC5E-0D33-A241ADD7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A1D0898-1F84-4F65-9651-E932E2AE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FD75FDE-B634-4D94-8ED3-50B616C7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77B9-F23B-B54F-8AF7-90BF4F52F1BA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3CB3163-8E17-1C41-9DAD-18825C9C378C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2" imgW="1263650" imgH="1263650" progId="">
                  <p:embed/>
                </p:oleObj>
              </mc:Choice>
              <mc:Fallback>
                <p:oleObj name="Microsoft Imager 1.0 Picture" r:id="rId2" imgW="1263650" imgH="1263650" progId="">
                  <p:embed/>
                  <p:pic>
                    <p:nvPicPr>
                      <p:cNvPr id="26626" name="Object 3">
                        <a:extLst>
                          <a:ext uri="{FF2B5EF4-FFF2-40B4-BE49-F238E27FC236}">
                            <a16:creationId xmlns:a16="http://schemas.microsoft.com/office/drawing/2014/main" id="{D1C4F39D-A533-7F93-B98B-F4CBE51EC2D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8BA194D2-616A-A12D-8850-88CFFE82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DE12D1-46AD-91F7-0D57-4EF91EB1F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999">
                <a:srgbClr val="0033CC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9D42BAC-7127-B4D8-F12C-23638E79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C446146-BE2F-E133-8EF3-BA32CAC9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B6BCB54-D8D0-6DAA-5659-01BBCB25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2458-D3BC-D94C-B59D-D5B8E44DD124}" type="slidenum">
              <a:rPr lang="en-US" altLang="en-US"/>
              <a:pPr/>
              <a:t>‹#›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B197BD-F7BB-A6FC-0DD5-2A81A420E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452340-E39C-50C8-0CF8-03A207B7A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CCB1EA3-F9A0-CE58-8463-5239C29BA4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5CB9DC-DB88-385C-FE1D-11FAC5A3C6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-6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E015D6-F039-AB7B-4CC7-7CA8CAC219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fld id="{F52E587E-CC73-084F-AC27-2ACD5B8274DF}" type="slidenum">
              <a:rPr lang="en-US" altLang="en-US"/>
              <a:pPr/>
              <a:t>‹#›</a:t>
            </a:fld>
            <a:endParaRPr lang="en-US" altLang="en-US" b="0"/>
          </a:p>
        </p:txBody>
      </p:sp>
      <p:graphicFrame>
        <p:nvGraphicFramePr>
          <p:cNvPr id="1031" name="Object 2">
            <a:extLst>
              <a:ext uri="{FF2B5EF4-FFF2-40B4-BE49-F238E27FC236}">
                <a16:creationId xmlns:a16="http://schemas.microsoft.com/office/drawing/2014/main" id="{DDF62D09-FEB2-F8D3-508B-715AFF7EBFBF}"/>
              </a:ext>
            </a:extLst>
          </p:cNvPr>
          <p:cNvGraphicFramePr>
            <a:graphicFrameLocks/>
          </p:cNvGraphicFramePr>
          <p:nvPr/>
        </p:nvGraphicFramePr>
        <p:xfrm>
          <a:off x="7924800" y="60198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Imager 1.0 Picture" r:id="rId14" imgW="1263650" imgH="1263650" progId="">
                  <p:embed/>
                </p:oleObj>
              </mc:Choice>
              <mc:Fallback>
                <p:oleObj name="Microsoft Imager 1.0 Picture" r:id="rId14" imgW="1263650" imgH="126365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19800"/>
                        <a:ext cx="609600" cy="609600"/>
                      </a:xfrm>
                      <a:prstGeom prst="rect">
                        <a:avLst/>
                      </a:prstGeom>
                      <a:solidFill>
                        <a:srgbClr val="0033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>
            <a:extLst>
              <a:ext uri="{FF2B5EF4-FFF2-40B4-BE49-F238E27FC236}">
                <a16:creationId xmlns:a16="http://schemas.microsoft.com/office/drawing/2014/main" id="{82237E1E-3FE0-CF95-07A8-F032B0D3B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6430963"/>
            <a:ext cx="154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0" i="1">
                <a:solidFill>
                  <a:srgbClr val="0033CC"/>
                </a:solidFill>
              </a:rPr>
              <a:t>www.it-strategies.com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3058C40-CD62-ED8D-7925-52F9964C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Times New Roman" pitchFamily="-65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-65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-65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-65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CC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ea typeface="ＭＳ Ｐゴシック" pitchFamily="-65" charset="-128"/>
          <a:cs typeface="ＭＳ Ｐゴシック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ea typeface="ＭＳ Ｐゴシック" pitchFamily="-65" charset="-128"/>
          <a:cs typeface="ＭＳ Ｐゴシック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33CC"/>
          </a:solidFill>
          <a:latin typeface="+mn-lt"/>
          <a:ea typeface="ＭＳ Ｐゴシック" pitchFamily="-65" charset="-128"/>
          <a:cs typeface="ＭＳ Ｐゴシック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33CC"/>
          </a:solidFill>
          <a:latin typeface="+mn-lt"/>
          <a:ea typeface="ＭＳ Ｐゴシック" pitchFamily="-65" charset="-128"/>
          <a:cs typeface="ＭＳ Ｐゴシック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33CC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33CC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33CC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33CC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48BB4C-AF45-781D-02CD-BF66FA1A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612" y="3103854"/>
            <a:ext cx="4202883" cy="1752600"/>
          </a:xfrm>
        </p:spPr>
        <p:txBody>
          <a:bodyPr/>
          <a:lstStyle/>
          <a:p>
            <a:pPr algn="r"/>
            <a:r>
              <a:rPr lang="en-US" sz="2400" dirty="0"/>
              <a:t>Marco Boer</a:t>
            </a:r>
          </a:p>
          <a:p>
            <a:pPr algn="r"/>
            <a:r>
              <a:rPr lang="en-US" sz="2400" dirty="0" err="1"/>
              <a:t>boer@it-strategies.com</a:t>
            </a:r>
            <a:endParaRPr lang="en-US" sz="2400" dirty="0"/>
          </a:p>
          <a:p>
            <a:pPr algn="r"/>
            <a:r>
              <a:rPr lang="en-US" sz="2400" dirty="0"/>
              <a:t>Oct. 28, 2024</a:t>
            </a:r>
          </a:p>
        </p:txBody>
      </p:sp>
      <p:pic>
        <p:nvPicPr>
          <p:cNvPr id="2050" name="Picture 2" descr="Investment. Do you ever have to wonder why highly… | by Friday Samuel |  Medium">
            <a:extLst>
              <a:ext uri="{FF2B5EF4-FFF2-40B4-BE49-F238E27FC236}">
                <a16:creationId xmlns:a16="http://schemas.microsoft.com/office/drawing/2014/main" id="{C1F0CBE4-EA98-408E-3235-C65B80B6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6" y="2587858"/>
            <a:ext cx="5201174" cy="39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63A22D-E741-D1B6-6E0D-3331A858A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07" y="133469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Where should Digital Printing Equipment Manufacturers Invest?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4AC58-5A28-767B-B5D6-52274EE3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90772BA-ED54-B271-B9CD-46289026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" y="6333689"/>
            <a:ext cx="2213755" cy="3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A59BF-3DBC-0E2B-A0B4-B349631C6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0" y="1485481"/>
            <a:ext cx="7772400" cy="4114800"/>
          </a:xfrm>
        </p:spPr>
        <p:txBody>
          <a:bodyPr/>
          <a:lstStyle/>
          <a:p>
            <a:r>
              <a:rPr lang="en-US" dirty="0"/>
              <a:t>The digital printer manufacturer revenue data suggests that: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Wide format graphics will remain the biggest revenue market for production/industrial printing, as it has been for decades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Production inkjet (CF &amp; CS combined) will be as large as WFG revenue by 2029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3D Printing will finally mature a a technology and start to grow to the 3</a:t>
            </a:r>
            <a:r>
              <a:rPr lang="en-US" baseline="30000" dirty="0"/>
              <a:t>rd</a:t>
            </a:r>
            <a:r>
              <a:rPr lang="en-US" dirty="0"/>
              <a:t> largest IJ market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Labels will remain the largest sector of the packaging market, followed by folding cartons, with flexible packaging and corrugated lagging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32DC4-D45D-FF33-E4FA-E20FAD30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10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3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B358-41F5-81B1-A000-7884CE0E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B7FC-879E-7FE2-A087-028FA9F7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Technology Assets/Fit do you have to address the chosen applications?</a:t>
            </a:r>
          </a:p>
          <a:p>
            <a:pPr lvl="1"/>
            <a:r>
              <a:rPr lang="en-US" dirty="0"/>
              <a:t>Printheads/Hardware</a:t>
            </a:r>
          </a:p>
          <a:p>
            <a:pPr lvl="1"/>
            <a:r>
              <a:rPr lang="en-US" dirty="0"/>
              <a:t>Substrate transport</a:t>
            </a:r>
          </a:p>
          <a:p>
            <a:pPr lvl="1"/>
            <a:r>
              <a:rPr lang="en-US" dirty="0"/>
              <a:t>Ink/toner chemistry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CE1E-AA32-ECFE-B0B0-9D28CAB3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11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4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B358-41F5-81B1-A000-7884CE0E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1B7FC-879E-7FE2-A087-028FA9F7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market access, and does the product bring value?</a:t>
            </a:r>
          </a:p>
          <a:p>
            <a:pPr lvl="1"/>
            <a:r>
              <a:rPr lang="en-US" dirty="0"/>
              <a:t>Market Access is critical</a:t>
            </a:r>
          </a:p>
          <a:p>
            <a:pPr lvl="2"/>
            <a:r>
              <a:rPr lang="en-US" dirty="0"/>
              <a:t>Growing market access organically is time/resource consuming</a:t>
            </a:r>
          </a:p>
          <a:p>
            <a:pPr lvl="2"/>
            <a:r>
              <a:rPr lang="en-US" dirty="0"/>
              <a:t>M&amp;A faster way to market, but often doesn’t make financial sense short-term</a:t>
            </a:r>
          </a:p>
          <a:p>
            <a:pPr lvl="1"/>
            <a:r>
              <a:rPr lang="en-US" dirty="0"/>
              <a:t>Does it bring value?</a:t>
            </a:r>
          </a:p>
          <a:p>
            <a:pPr lvl="2"/>
            <a:r>
              <a:rPr lang="en-US" dirty="0"/>
              <a:t>It may bring value, but often at a price few are willing to pay for, or is so disruptive it takes decades to grow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CE1E-AA32-ECFE-B0B0-9D28CAB3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7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0379ED-0AC1-85FB-78D6-6BD8FE99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Epson’s Fiery Acquisition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B22F84-F34C-7FDA-433C-F65979E172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5008704"/>
              </p:ext>
            </p:extLst>
          </p:nvPr>
        </p:nvGraphicFramePr>
        <p:xfrm>
          <a:off x="425742" y="1638300"/>
          <a:ext cx="381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D94ED-142F-BDE0-5382-31099764B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91842"/>
            <a:ext cx="4378354" cy="4114800"/>
          </a:xfrm>
        </p:spPr>
        <p:txBody>
          <a:bodyPr/>
          <a:lstStyle/>
          <a:p>
            <a:r>
              <a:rPr lang="en-US" sz="2000" dirty="0"/>
              <a:t>Declining business</a:t>
            </a:r>
          </a:p>
          <a:p>
            <a:r>
              <a:rPr lang="en-US" sz="2000" dirty="0"/>
              <a:t>~10 customers, all vulnerable to decline in copier/MFP</a:t>
            </a:r>
          </a:p>
          <a:p>
            <a:r>
              <a:rPr lang="en-US" sz="2000" dirty="0"/>
              <a:t>Extremely profitable due to cost cutting, needs reinvestment</a:t>
            </a:r>
          </a:p>
          <a:p>
            <a:r>
              <a:rPr lang="en-US" sz="2000" dirty="0"/>
              <a:t>Will compete with industrial customers in many segments with Epson brands (WFG, textile, label)</a:t>
            </a:r>
          </a:p>
          <a:p>
            <a:r>
              <a:rPr lang="en-US" sz="2000" dirty="0"/>
              <a:t>Paid $591M, ~10X profit</a:t>
            </a:r>
          </a:p>
          <a:p>
            <a:r>
              <a:rPr lang="en-US" sz="2000" dirty="0"/>
              <a:t>Why?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499DD-9618-1042-1918-010F8E34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13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D065-3A12-12EA-6775-BA884C8F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Regulatory/Compliance Mandates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8713F-3ECB-BE6F-08DA-6B2DB135A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908" y="2439798"/>
            <a:ext cx="3810000" cy="4114800"/>
          </a:xfrm>
        </p:spPr>
        <p:txBody>
          <a:bodyPr/>
          <a:lstStyle/>
          <a:p>
            <a:r>
              <a:rPr lang="en-US" dirty="0"/>
              <a:t>European Deforestation Regulation (ED DR)</a:t>
            </a:r>
          </a:p>
          <a:p>
            <a:r>
              <a:rPr lang="en-US" dirty="0"/>
              <a:t>Extended producer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65C46-3C57-8613-A18D-94D9176C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14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Jackson Pollock | ORIGINAL GALLERY">
            <a:extLst>
              <a:ext uri="{FF2B5EF4-FFF2-40B4-BE49-F238E27FC236}">
                <a16:creationId xmlns:a16="http://schemas.microsoft.com/office/drawing/2014/main" id="{A6B32817-E2B5-96AF-5BB6-4A177D8A9F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6847"/>
            <a:ext cx="3810000" cy="28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9CF7-A38B-67D0-E478-AA2C6824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9C8D1B-22D8-3100-E007-C145523B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company’s strategy for the future will be different, dependent upon its assets, risk tolerance</a:t>
            </a:r>
          </a:p>
          <a:p>
            <a:r>
              <a:rPr lang="en-US" dirty="0"/>
              <a:t>You can minimize risk by carefully thinking about the three questions in this presentation, backed by data you can trust</a:t>
            </a:r>
          </a:p>
          <a:p>
            <a:r>
              <a:rPr lang="en-US" dirty="0"/>
              <a:t>Review this process annually, so you can spot trends and make changes in strategy if needed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FF1A4-B2F0-F1BC-D424-0E36BB39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EB38-9DB7-4340-8BBD-2DF10B202568}" type="slidenum">
              <a:rPr lang="en-US" altLang="en-US" smtClean="0"/>
              <a:pPr/>
              <a:t>15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0E99-8DDE-DE95-B387-40217D9E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81" y="0"/>
            <a:ext cx="7772400" cy="1143000"/>
          </a:xfrm>
        </p:spPr>
        <p:txBody>
          <a:bodyPr/>
          <a:lstStyle/>
          <a:p>
            <a:r>
              <a:rPr lang="en-US" dirty="0"/>
              <a:t>About IT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098EE-BB93-D998-3E53-4C6D9B79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D8F3-BD22-3849-9481-077C9D36E063}" type="slidenum">
              <a:rPr lang="en-US" altLang="en-US" smtClean="0"/>
              <a:pPr/>
              <a:t>2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F767A-5C64-CAC8-928C-3219AA59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2694-3C2F-7B3C-C88A-5C1B64FC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should Digital Printing Equipment Manufacturers Invest?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9C7A18-8A17-9667-260D-872D1DFF8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22035"/>
              </p:ext>
            </p:extLst>
          </p:nvPr>
        </p:nvGraphicFramePr>
        <p:xfrm>
          <a:off x="-344156" y="1322196"/>
          <a:ext cx="8915400" cy="515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20AD-8CCA-292F-07F8-BED05F5C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DA-699B-374A-A2F4-C131DFD562E7}" type="slidenum">
              <a:rPr lang="en-US" altLang="en-US" smtClean="0"/>
              <a:pPr/>
              <a:t>3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EBEB7-83CB-5D9C-A63D-281F14DAC8C4}"/>
              </a:ext>
            </a:extLst>
          </p:cNvPr>
          <p:cNvSpPr txBox="1"/>
          <p:nvPr/>
        </p:nvSpPr>
        <p:spPr>
          <a:xfrm>
            <a:off x="889698" y="5373972"/>
            <a:ext cx="232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+mn-lt"/>
              </a:rPr>
              <a:t>Regulatory mandates/compliance</a:t>
            </a:r>
          </a:p>
        </p:txBody>
      </p:sp>
    </p:spTree>
    <p:extLst>
      <p:ext uri="{BB962C8B-B14F-4D97-AF65-F5344CB8AC3E}">
        <p14:creationId xmlns:p14="http://schemas.microsoft.com/office/powerpoint/2010/main" val="39929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42CF5-4A46-5C4D-9778-FC149C31E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3742CF5-4A46-5C4D-9778-FC149C31E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3742CF5-4A46-5C4D-9778-FC149C31E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F76411-A4EE-8147-8943-0C813A4D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BF76411-A4EE-8147-8943-0C813A4D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BF76411-A4EE-8147-8943-0C813A4D7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562193-8BE8-7E4F-987E-95219395B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40562193-8BE8-7E4F-987E-95219395B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40562193-8BE8-7E4F-987E-95219395B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B8C8D9-FE1C-B841-BD27-F4C34F1E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7B8C8D9-FE1C-B841-BD27-F4C34F1E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7B8C8D9-FE1C-B841-BD27-F4C34F1E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E96787-AD1E-884F-BCC6-BF03B920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1BE96787-AD1E-884F-BCC6-BF03B920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1BE96787-AD1E-884F-BCC6-BF03B9203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C824F-F733-B649-A660-4155244C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11C824F-F733-B649-A660-4155244C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11C824F-F733-B649-A660-4155244C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BF39-EAC0-0D49-3D71-D9A57393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715" y="9570"/>
            <a:ext cx="9196754" cy="1143000"/>
          </a:xfrm>
        </p:spPr>
        <p:txBody>
          <a:bodyPr/>
          <a:lstStyle/>
          <a:p>
            <a:r>
              <a:rPr lang="en-US" dirty="0"/>
              <a:t>Output Volume by Print Technology M</a:t>
            </a:r>
            <a:r>
              <a:rPr lang="en-US" baseline="30000" dirty="0"/>
              <a:t>2</a:t>
            </a:r>
            <a:r>
              <a:rPr lang="en-US" dirty="0"/>
              <a:t>, WW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02057-BA3E-6DF2-F4FB-3C79750704F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8262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4ED3A69A-824A-669D-71B0-23EEFED62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fld id="{C3A459E2-8F2E-BC46-A63A-52165E6AE100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 b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74821AC-9382-52A8-74B1-0F2A3758C710}"/>
              </a:ext>
            </a:extLst>
          </p:cNvPr>
          <p:cNvGraphicFramePr>
            <a:graphicFrameLocks/>
          </p:cNvGraphicFramePr>
          <p:nvPr/>
        </p:nvGraphicFramePr>
        <p:xfrm>
          <a:off x="3106197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6C6233-2FED-373B-2FCA-8661D1D30B21}"/>
              </a:ext>
            </a:extLst>
          </p:cNvPr>
          <p:cNvSpPr txBox="1"/>
          <p:nvPr/>
        </p:nvSpPr>
        <p:spPr>
          <a:xfrm>
            <a:off x="688313" y="1268754"/>
            <a:ext cx="233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General Commercial, Transaction, Direct mail, Specialty (photo et.)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020CB-9DC3-9805-7ECB-6F67F9793E2B}"/>
              </a:ext>
            </a:extLst>
          </p:cNvPr>
          <p:cNvSpPr txBox="1"/>
          <p:nvPr/>
        </p:nvSpPr>
        <p:spPr>
          <a:xfrm>
            <a:off x="3636248" y="1290600"/>
            <a:ext cx="233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Books, Catalogs, Magazines (excludes newsprint)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16C9A-5554-4BF7-2491-F5136F758E30}"/>
              </a:ext>
            </a:extLst>
          </p:cNvPr>
          <p:cNvSpPr txBox="1"/>
          <p:nvPr/>
        </p:nvSpPr>
        <p:spPr>
          <a:xfrm>
            <a:off x="6286920" y="1290600"/>
            <a:ext cx="233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Corrugated, Labels, Folding cartons, Flexible packaging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A881372A-82F5-FEAF-BCC7-699261E39349}"/>
              </a:ext>
            </a:extLst>
          </p:cNvPr>
          <p:cNvGraphicFramePr>
            <a:graphicFrameLocks/>
          </p:cNvGraphicFramePr>
          <p:nvPr/>
        </p:nvGraphicFramePr>
        <p:xfrm>
          <a:off x="6057063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CB6D0D-4417-6196-9905-50B31DE9B98D}"/>
              </a:ext>
            </a:extLst>
          </p:cNvPr>
          <p:cNvSpPr txBox="1"/>
          <p:nvPr/>
        </p:nvSpPr>
        <p:spPr>
          <a:xfrm>
            <a:off x="688313" y="6451945"/>
            <a:ext cx="3321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</a:rPr>
              <a:t>Wide format graphics is so small it doesn’t register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7A5931-061C-3463-A789-B188DBDE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M2 data suggests we should all invest in package printing, but…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1BCA1-97CF-4EE4-EAC7-495D9599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EB38-9DB7-4340-8BBD-2DF10B202568}" type="slidenum">
              <a:rPr lang="en-US" altLang="en-US" smtClean="0"/>
              <a:pPr/>
              <a:t>5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BF39-EAC0-0D49-3D71-D9A57393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13" y="0"/>
            <a:ext cx="8227087" cy="1143000"/>
          </a:xfrm>
        </p:spPr>
        <p:txBody>
          <a:bodyPr/>
          <a:lstStyle/>
          <a:p>
            <a:r>
              <a:rPr lang="en-US" dirty="0"/>
              <a:t>Share of M</a:t>
            </a:r>
            <a:r>
              <a:rPr lang="en-US" baseline="30000" dirty="0"/>
              <a:t>2 </a:t>
            </a:r>
            <a:r>
              <a:rPr lang="en-US" dirty="0"/>
              <a:t>by Print Technology, WW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602057-BA3E-6DF2-F4FB-3C79750704F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58262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4ED3A69A-824A-669D-71B0-23EEFED62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fld id="{C3A459E2-8F2E-BC46-A63A-52165E6AE100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 b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74821AC-9382-52A8-74B1-0F2A3758C710}"/>
              </a:ext>
            </a:extLst>
          </p:cNvPr>
          <p:cNvGraphicFramePr>
            <a:graphicFrameLocks/>
          </p:cNvGraphicFramePr>
          <p:nvPr/>
        </p:nvGraphicFramePr>
        <p:xfrm>
          <a:off x="3106197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6C6233-2FED-373B-2FCA-8661D1D30B21}"/>
              </a:ext>
            </a:extLst>
          </p:cNvPr>
          <p:cNvSpPr txBox="1"/>
          <p:nvPr/>
        </p:nvSpPr>
        <p:spPr>
          <a:xfrm>
            <a:off x="688313" y="1268754"/>
            <a:ext cx="233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General Commercial, Transaction, Direct mail, Specialty (photo et.)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020CB-9DC3-9805-7ECB-6F67F9793E2B}"/>
              </a:ext>
            </a:extLst>
          </p:cNvPr>
          <p:cNvSpPr txBox="1"/>
          <p:nvPr/>
        </p:nvSpPr>
        <p:spPr>
          <a:xfrm>
            <a:off x="3636248" y="1290600"/>
            <a:ext cx="2331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Books, Catalogs, Magazines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16C9A-5554-4BF7-2491-F5136F758E30}"/>
              </a:ext>
            </a:extLst>
          </p:cNvPr>
          <p:cNvSpPr txBox="1"/>
          <p:nvPr/>
        </p:nvSpPr>
        <p:spPr>
          <a:xfrm>
            <a:off x="6286920" y="1290600"/>
            <a:ext cx="233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Corrugated, Labels, Folding cartons, Flexible packaging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A881372A-82F5-FEAF-BCC7-699261E39349}"/>
              </a:ext>
            </a:extLst>
          </p:cNvPr>
          <p:cNvGraphicFramePr>
            <a:graphicFrameLocks/>
          </p:cNvGraphicFramePr>
          <p:nvPr/>
        </p:nvGraphicFramePr>
        <p:xfrm>
          <a:off x="6057063" y="1901232"/>
          <a:ext cx="279093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926D95-DC43-E410-59D5-1DBC3C6F08C0}"/>
              </a:ext>
            </a:extLst>
          </p:cNvPr>
          <p:cNvSpPr txBox="1"/>
          <p:nvPr/>
        </p:nvSpPr>
        <p:spPr>
          <a:xfrm>
            <a:off x="2562458" y="27331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24%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25420-95F7-F977-E9D7-389EB9BB380B}"/>
              </a:ext>
            </a:extLst>
          </p:cNvPr>
          <p:cNvSpPr txBox="1"/>
          <p:nvPr/>
        </p:nvSpPr>
        <p:spPr>
          <a:xfrm>
            <a:off x="5520268" y="2425375"/>
            <a:ext cx="53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C5DD6-327C-297B-3F81-702A35A0F794}"/>
              </a:ext>
            </a:extLst>
          </p:cNvPr>
          <p:cNvSpPr txBox="1"/>
          <p:nvPr/>
        </p:nvSpPr>
        <p:spPr>
          <a:xfrm>
            <a:off x="8618137" y="215462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42984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7A5931-061C-3463-A789-B188DBDE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M2 data also suggests there is strong growth in document printing for inkjet, and that digital printing for packaging applications will not become a significant share for decades to come….</a:t>
            </a:r>
          </a:p>
          <a:p>
            <a:endParaRPr lang="en-US" dirty="0"/>
          </a:p>
          <a:p>
            <a:r>
              <a:rPr lang="en-US" dirty="0"/>
              <a:t>However, diving deeper into the digital printer manufacturer revenue data its shows that…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1BCA1-97CF-4EE4-EAC7-495D9599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EB38-9DB7-4340-8BBD-2DF10B202568}" type="slidenum">
              <a:rPr lang="en-US" altLang="en-US" smtClean="0"/>
              <a:pPr/>
              <a:t>7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5926-4233-6448-2618-FD2E7738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HW, Ink/Toner, Service Vendor Revenue Summary WW, 2021-2024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1083B2-509E-263B-B36A-3C3D09816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75677"/>
              </p:ext>
            </p:extLst>
          </p:nvPr>
        </p:nvGraphicFramePr>
        <p:xfrm>
          <a:off x="249275" y="1658351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719788AC-5751-CC64-C9EA-7707C7E84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fld id="{911F2FB5-5DE9-0D44-BB31-0AAC749264A8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88166-0F6D-405A-CC37-50E814817630}"/>
              </a:ext>
            </a:extLst>
          </p:cNvPr>
          <p:cNvSpPr txBox="1"/>
          <p:nvPr/>
        </p:nvSpPr>
        <p:spPr>
          <a:xfrm>
            <a:off x="1457502" y="546175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$M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CCED4-C855-FE53-0759-17CA77E75908}"/>
              </a:ext>
            </a:extLst>
          </p:cNvPr>
          <p:cNvSpPr txBox="1"/>
          <p:nvPr/>
        </p:nvSpPr>
        <p:spPr>
          <a:xfrm>
            <a:off x="5192451" y="3281715"/>
            <a:ext cx="17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Total 2021: $16.3B</a:t>
            </a:r>
          </a:p>
          <a:p>
            <a:r>
              <a:rPr lang="en-US" sz="1400" dirty="0">
                <a:latin typeface="+mj-lt"/>
              </a:rPr>
              <a:t>Total 2024:	 $17.2B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D46AE-0E41-04E2-EFBC-7BB7EB1F88B7}"/>
              </a:ext>
            </a:extLst>
          </p:cNvPr>
          <p:cNvSpPr txBox="1"/>
          <p:nvPr/>
        </p:nvSpPr>
        <p:spPr>
          <a:xfrm>
            <a:off x="3802815" y="1367238"/>
            <a:ext cx="153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Toner &amp; Inkjet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92C9B-0895-1939-4FA0-8BFB90543421}"/>
              </a:ext>
            </a:extLst>
          </p:cNvPr>
          <p:cNvSpPr txBox="1"/>
          <p:nvPr/>
        </p:nvSpPr>
        <p:spPr>
          <a:xfrm>
            <a:off x="6993438" y="3389436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3% CAGR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31A7CD-F187-059D-0725-25DC42DB04B6}"/>
              </a:ext>
            </a:extLst>
          </p:cNvPr>
          <p:cNvSpPr/>
          <p:nvPr/>
        </p:nvSpPr>
        <p:spPr bwMode="auto">
          <a:xfrm>
            <a:off x="6858766" y="3281715"/>
            <a:ext cx="140845" cy="52322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65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B9993D-884F-2857-926B-9284E10BE423}"/>
              </a:ext>
            </a:extLst>
          </p:cNvPr>
          <p:cNvSpPr txBox="1"/>
          <p:nvPr/>
        </p:nvSpPr>
        <p:spPr>
          <a:xfrm rot="1478101">
            <a:off x="7414095" y="1672763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00DB9-9EE8-1427-3818-F249D3DD3846}"/>
              </a:ext>
            </a:extLst>
          </p:cNvPr>
          <p:cNvSpPr txBox="1"/>
          <p:nvPr/>
        </p:nvSpPr>
        <p:spPr>
          <a:xfrm>
            <a:off x="4079631" y="2383125"/>
            <a:ext cx="451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Blue = revenue 2021    Green = revenue to 2024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8E3077-573C-1684-845D-E0B7EEFEDAF0}"/>
              </a:ext>
            </a:extLst>
          </p:cNvPr>
          <p:cNvCxnSpPr/>
          <p:nvPr/>
        </p:nvCxnSpPr>
        <p:spPr bwMode="auto">
          <a:xfrm flipV="1">
            <a:off x="4401178" y="2230734"/>
            <a:ext cx="170822" cy="1523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24AA00-5F65-B4F0-20FC-531907DFA8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86400" y="2194811"/>
            <a:ext cx="571576" cy="2581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5926-4233-6448-2618-FD2E7738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5" y="0"/>
            <a:ext cx="8801465" cy="1143000"/>
          </a:xfrm>
        </p:spPr>
        <p:txBody>
          <a:bodyPr/>
          <a:lstStyle/>
          <a:p>
            <a:r>
              <a:rPr lang="en-US" dirty="0"/>
              <a:t>Growth: HW, Ink/Toner, Service Vendor Revenue Summary WW, 2024 vs. 2029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1083B2-509E-263B-B36A-3C3D09816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86049"/>
              </p:ext>
            </p:extLst>
          </p:nvPr>
        </p:nvGraphicFramePr>
        <p:xfrm>
          <a:off x="685800" y="1676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719788AC-5751-CC64-C9EA-7707C7E84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fld id="{911F2FB5-5DE9-0D44-BB31-0AAC749264A8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C44D3-807A-3529-B7AB-ED22A1FB22BE}"/>
              </a:ext>
            </a:extLst>
          </p:cNvPr>
          <p:cNvSpPr txBox="1"/>
          <p:nvPr/>
        </p:nvSpPr>
        <p:spPr>
          <a:xfrm>
            <a:off x="1642945" y="548866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$M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821C7-C0D0-FDF7-B7CA-4E14B6BD064D}"/>
              </a:ext>
            </a:extLst>
          </p:cNvPr>
          <p:cNvSpPr txBox="1"/>
          <p:nvPr/>
        </p:nvSpPr>
        <p:spPr>
          <a:xfrm>
            <a:off x="7792956" y="1786759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5% CAGR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17E50B-8BCA-ABDE-A3CB-B6AD851CA22A}"/>
              </a:ext>
            </a:extLst>
          </p:cNvPr>
          <p:cNvSpPr txBox="1"/>
          <p:nvPr/>
        </p:nvSpPr>
        <p:spPr>
          <a:xfrm>
            <a:off x="4687164" y="2007252"/>
            <a:ext cx="24865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-7% CAGR (demise of </a:t>
            </a:r>
            <a:r>
              <a:rPr lang="en-US" sz="900" dirty="0" err="1">
                <a:latin typeface="+mn-lt"/>
              </a:rPr>
              <a:t>iGen</a:t>
            </a:r>
            <a:r>
              <a:rPr lang="en-US" sz="900" dirty="0">
                <a:latin typeface="+mn-lt"/>
              </a:rPr>
              <a:t> and </a:t>
            </a:r>
            <a:r>
              <a:rPr lang="en-US" sz="900" dirty="0" err="1">
                <a:latin typeface="+mn-lt"/>
              </a:rPr>
              <a:t>Nexpress</a:t>
            </a:r>
            <a:r>
              <a:rPr lang="en-US" sz="900" dirty="0">
                <a:latin typeface="+mn-lt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31A1A7-D333-B9E4-CB90-D35D6CE51AB2}"/>
              </a:ext>
            </a:extLst>
          </p:cNvPr>
          <p:cNvSpPr txBox="1"/>
          <p:nvPr/>
        </p:nvSpPr>
        <p:spPr>
          <a:xfrm>
            <a:off x="5304118" y="2178693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13% CAGR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E8AF2A-4D33-7F67-EE76-6337C4DFD607}"/>
              </a:ext>
            </a:extLst>
          </p:cNvPr>
          <p:cNvSpPr txBox="1"/>
          <p:nvPr/>
        </p:nvSpPr>
        <p:spPr>
          <a:xfrm>
            <a:off x="5589916" y="2391581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7% CAGR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F06DFE-F7D4-3C3A-FDAB-DB3CD2CCF59E}"/>
              </a:ext>
            </a:extLst>
          </p:cNvPr>
          <p:cNvSpPr txBox="1"/>
          <p:nvPr/>
        </p:nvSpPr>
        <p:spPr>
          <a:xfrm>
            <a:off x="4509425" y="262782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-1% CAGR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0EDE9F-7C4A-F039-FE99-075BD47949A8}"/>
              </a:ext>
            </a:extLst>
          </p:cNvPr>
          <p:cNvSpPr txBox="1"/>
          <p:nvPr/>
        </p:nvSpPr>
        <p:spPr>
          <a:xfrm>
            <a:off x="4995018" y="281653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8% CAGR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B1838B-311B-2B93-A285-F396BDC3F136}"/>
              </a:ext>
            </a:extLst>
          </p:cNvPr>
          <p:cNvSpPr txBox="1"/>
          <p:nvPr/>
        </p:nvSpPr>
        <p:spPr>
          <a:xfrm>
            <a:off x="4601320" y="3021346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5% CAGR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92A7BB-D43E-0219-319C-52274361B1AA}"/>
              </a:ext>
            </a:extLst>
          </p:cNvPr>
          <p:cNvSpPr txBox="1"/>
          <p:nvPr/>
        </p:nvSpPr>
        <p:spPr>
          <a:xfrm>
            <a:off x="4464542" y="3217209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4% CAGR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A0639C-41FD-7B4E-BBE7-1841521D27F4}"/>
              </a:ext>
            </a:extLst>
          </p:cNvPr>
          <p:cNvSpPr txBox="1"/>
          <p:nvPr/>
        </p:nvSpPr>
        <p:spPr>
          <a:xfrm>
            <a:off x="5391033" y="3618384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17% CAGR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93C88C-FEBF-DCE4-8825-9B4F92AE086C}"/>
              </a:ext>
            </a:extLst>
          </p:cNvPr>
          <p:cNvSpPr txBox="1"/>
          <p:nvPr/>
        </p:nvSpPr>
        <p:spPr>
          <a:xfrm>
            <a:off x="5196218" y="3842053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18% CAGR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19650C-98AB-2ABC-A4B6-DE9778ED6D13}"/>
              </a:ext>
            </a:extLst>
          </p:cNvPr>
          <p:cNvSpPr txBox="1"/>
          <p:nvPr/>
        </p:nvSpPr>
        <p:spPr>
          <a:xfrm>
            <a:off x="4102904" y="4004771"/>
            <a:ext cx="787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10% CAGR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E1A6-A3C2-C50A-9370-AEFE3726F12E}"/>
              </a:ext>
            </a:extLst>
          </p:cNvPr>
          <p:cNvSpPr txBox="1"/>
          <p:nvPr/>
        </p:nvSpPr>
        <p:spPr>
          <a:xfrm>
            <a:off x="2432175" y="6062990"/>
            <a:ext cx="17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Total 2024: $17.2B</a:t>
            </a:r>
          </a:p>
          <a:p>
            <a:r>
              <a:rPr lang="en-US" sz="1400" dirty="0">
                <a:latin typeface="+mj-lt"/>
              </a:rPr>
              <a:t>Total 2024:	 $24.6B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7F853-4737-DAD1-AC94-19CC477827B2}"/>
              </a:ext>
            </a:extLst>
          </p:cNvPr>
          <p:cNvSpPr txBox="1"/>
          <p:nvPr/>
        </p:nvSpPr>
        <p:spPr>
          <a:xfrm>
            <a:off x="4233162" y="617071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7% CAGR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67C661-0CC6-62A0-8238-0AC7E6FD759F}"/>
              </a:ext>
            </a:extLst>
          </p:cNvPr>
          <p:cNvSpPr txBox="1"/>
          <p:nvPr/>
        </p:nvSpPr>
        <p:spPr>
          <a:xfrm>
            <a:off x="4016437" y="3422017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3% CAGR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75FB4-4AEC-0F08-BE87-3DA8554A6B7C}"/>
              </a:ext>
            </a:extLst>
          </p:cNvPr>
          <p:cNvSpPr txBox="1"/>
          <p:nvPr/>
        </p:nvSpPr>
        <p:spPr>
          <a:xfrm>
            <a:off x="3647969" y="4222115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8% CAGR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78B3C-F3A0-891D-1469-45C74ED5C1C5}"/>
              </a:ext>
            </a:extLst>
          </p:cNvPr>
          <p:cNvSpPr txBox="1"/>
          <p:nvPr/>
        </p:nvSpPr>
        <p:spPr>
          <a:xfrm>
            <a:off x="3802815" y="1367238"/>
            <a:ext cx="1538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Toner &amp; Inkjet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3FAEF-A8AA-8882-EFC9-DA5D1B0E2AC2}"/>
              </a:ext>
            </a:extLst>
          </p:cNvPr>
          <p:cNvSpPr txBox="1"/>
          <p:nvPr/>
        </p:nvSpPr>
        <p:spPr>
          <a:xfrm rot="1478101">
            <a:off x="7484879" y="3611220"/>
            <a:ext cx="14686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B385D-38C8-F140-8E06-DFDCD11E7A4E}"/>
              </a:ext>
            </a:extLst>
          </p:cNvPr>
          <p:cNvSpPr txBox="1"/>
          <p:nvPr/>
        </p:nvSpPr>
        <p:spPr>
          <a:xfrm>
            <a:off x="5504998" y="1406395"/>
            <a:ext cx="4511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Blue = revenue 20214    Green = revenue to 2029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04970C-4ED6-DCB2-EBB1-E4E3BF5CA5B4}"/>
              </a:ext>
            </a:extLst>
          </p:cNvPr>
          <p:cNvCxnSpPr>
            <a:cxnSpLocks/>
          </p:cNvCxnSpPr>
          <p:nvPr/>
        </p:nvCxnSpPr>
        <p:spPr bwMode="auto">
          <a:xfrm>
            <a:off x="5833993" y="1626315"/>
            <a:ext cx="299239" cy="1824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4004CD-7855-D5AE-3163-F18FD573AAED}"/>
              </a:ext>
            </a:extLst>
          </p:cNvPr>
          <p:cNvCxnSpPr>
            <a:cxnSpLocks/>
          </p:cNvCxnSpPr>
          <p:nvPr/>
        </p:nvCxnSpPr>
        <p:spPr bwMode="auto">
          <a:xfrm flipH="1">
            <a:off x="7244395" y="1661258"/>
            <a:ext cx="301917" cy="2169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0160455"/>
      </p:ext>
    </p:extLst>
  </p:cSld>
  <p:clrMapOvr>
    <a:masterClrMapping/>
  </p:clrMapOvr>
</p:sld>
</file>

<file path=ppt/theme/theme1.xml><?xml version="1.0" encoding="utf-8"?>
<a:theme xmlns:a="http://schemas.openxmlformats.org/drawingml/2006/main" name="its ppt template">
  <a:themeElements>
    <a:clrScheme name="ITS Presentation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ITS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ITS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18F8F73-423D-AD43-8167-28A0DCA2DAA0}" vid="{0A0F5310-8539-DB4D-8D90-E38F093557A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its ppt template</Template>
  <TotalTime>340</TotalTime>
  <Words>716</Words>
  <Application>Microsoft Macintosh PowerPoint</Application>
  <PresentationFormat>On-screen Show (4:3)</PresentationFormat>
  <Paragraphs>116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its ppt template</vt:lpstr>
      <vt:lpstr>Microsoft Imager 1.0 Picture</vt:lpstr>
      <vt:lpstr>Where should Digital Printing Equipment Manufacturers Invest? </vt:lpstr>
      <vt:lpstr>About IT Strategies</vt:lpstr>
      <vt:lpstr>Where should Digital Printing Equipment Manufacturers Invest? </vt:lpstr>
      <vt:lpstr>Output Volume by Print Technology M2, WW</vt:lpstr>
      <vt:lpstr>PowerPoint Presentation</vt:lpstr>
      <vt:lpstr>Share of M2 by Print Technology, WW</vt:lpstr>
      <vt:lpstr>PowerPoint Presentation</vt:lpstr>
      <vt:lpstr>HW, Ink/Toner, Service Vendor Revenue Summary WW, 2021-2024</vt:lpstr>
      <vt:lpstr>Growth: HW, Ink/Toner, Service Vendor Revenue Summary WW, 2024 vs. 2029</vt:lpstr>
      <vt:lpstr>PowerPoint Presentation</vt:lpstr>
      <vt:lpstr>Question 2</vt:lpstr>
      <vt:lpstr>Question 3</vt:lpstr>
      <vt:lpstr>Epson’s Fiery Acquisition</vt:lpstr>
      <vt:lpstr>Regulatory/Compliance Mandates</vt:lpstr>
      <vt:lpstr>Bottom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HW, Ink/Toner, Service Vendor Revenue Summary WW, 2021</dc:title>
  <dc:creator>Marco Boer</dc:creator>
  <cp:lastModifiedBy>Marco Boer</cp:lastModifiedBy>
  <cp:revision>44</cp:revision>
  <cp:lastPrinted>2004-09-03T11:13:13Z</cp:lastPrinted>
  <dcterms:created xsi:type="dcterms:W3CDTF">2022-09-30T15:38:41Z</dcterms:created>
  <dcterms:modified xsi:type="dcterms:W3CDTF">2024-10-27T12:02:31Z</dcterms:modified>
</cp:coreProperties>
</file>